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2" r:id="rId5"/>
    <p:sldId id="271" r:id="rId6"/>
    <p:sldId id="278" r:id="rId7"/>
    <p:sldId id="269" r:id="rId8"/>
    <p:sldId id="263" r:id="rId9"/>
    <p:sldId id="262" r:id="rId10"/>
    <p:sldId id="280" r:id="rId11"/>
    <p:sldId id="260" r:id="rId12"/>
    <p:sldId id="275" r:id="rId13"/>
    <p:sldId id="279" r:id="rId14"/>
    <p:sldId id="261" r:id="rId1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종민" initials="이종" lastIdx="1" clrIdx="0">
    <p:extLst>
      <p:ext uri="{19B8F6BF-5375-455C-9EA6-DF929625EA0E}">
        <p15:presenceInfo xmlns:p15="http://schemas.microsoft.com/office/powerpoint/2012/main" userId="이 종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D374B-3B57-4873-8FEF-787476C626AB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69EB0-1F4C-4471-BF12-6BCB77F1D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9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67729-9D7A-4539-87B6-C7FBD30F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D47D95-51BE-45A6-A661-32CA4C7BD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1FA85E-D462-4DB5-9A3C-70A2546A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3E608C-6A07-42DF-A6DF-B85040DB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EA5BB-64DB-4739-AC54-A6508113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60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E6640-A998-422A-A9CB-EC211840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6B6A9C-ED30-43FC-9865-81DF7235C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C1A2C6-8FC7-4974-AE68-EC9828F1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5C670-BB31-49F1-8285-AADDEE68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1702-8970-41A4-BAEE-71036666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2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5818E-0321-4986-9128-1680A1F9D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394B71-AB90-428B-9C21-105EE527C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4BCC90-A2A0-48CB-BFA6-B44DAEB4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886BB-DF07-4712-8A70-2047B292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3483C7-C6CC-43A4-99BE-3A454B81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26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CD69E-3A0B-4B6E-BCD1-CF65FEB0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D1902-17DC-40D3-9061-3BF862CF5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2B379-09B9-4181-A64E-CB403433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B3822-88C6-4279-A115-B7AF28E5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FAF96-3191-4356-BC8E-C88AA2CD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0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A7207-C12C-4546-BC43-7B61BB78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4BE086-50CA-4DCD-A8FD-194FA165A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A8D809-489D-4404-9D67-89C895C5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3D8DE-0FFB-45FF-8C8F-E998A057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8A400-C92F-4825-9653-F916AB92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7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26BF4-5514-4088-86C2-86A70F26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56540-8019-4834-A327-F0F8FA5D1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3CD378-BF0E-479E-83FD-557A692A9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1DF14C-FEF3-4409-B287-DB975831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95BDC-1B65-464D-8C84-90FA035D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0ADD20-869D-4FBE-82E9-68E12EB5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548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A0233-70EE-4137-9C79-D0F4E95EC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246B9F-4550-44EA-BEE2-00FEB9DDF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78888F-61CF-4138-9298-6B4F282BE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54DF01-0BEA-412B-90C0-A670E5EDE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4811DA-241D-45D8-85E7-E4C2CD7A5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29D4CD-41A3-4F43-B678-53DAF7D2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258997-3613-4463-BB34-426643C5E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600B19-3A12-432B-AD31-B097015C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2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A09D1-D42C-4D25-BD8D-9E407A0B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68EB79-AC46-4B27-B4A4-D00145B0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CA6760-0B2F-4181-B56C-8562699B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8BC75E-69FF-4B08-9815-FD95A88A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5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611AEA-EED3-46E1-9572-D7612445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006B6F-960A-43AE-808E-3E94C97D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B5182-A621-491B-ADFC-07CF00012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50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4BFA7-8173-4330-AE07-7CC73AA3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ADDE4C-23FA-4F5C-B6CF-C6CC5FF21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785706-326F-4AD0-A5F6-1E1873556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6FD65E-A371-4F51-A4BB-B00FBF86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8AC00A-A33C-4155-B969-62E57E2B6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0304FC-CB47-4D6A-AC93-8B09B51F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71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97549-E28E-4EFF-B609-E42C96CB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2DF4ED-5A1F-4F15-9E0C-46431CD37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EC9227-B9FA-47D5-AC39-757496F9B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819821-9A27-4C33-A782-C61AB2C7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AE686-5E10-4BD7-B16F-C903BC1B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47AEE-E059-4876-B710-963D116F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27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DE2D25-CCA1-4A18-B252-77C894188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9CB743-E252-484A-B4FD-C1BEE9686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F5DFC-5D5E-4D97-8AEC-530412F72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38BA-4EA3-4440-9DC6-EEEADB326575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511AA-149E-4C42-9E29-A71C7C8C9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75F49-6E17-4FC7-AFA7-F17630A1E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F0D4E-FFF8-4991-BFA7-D10DF8AA5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5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17" Type="http://schemas.openxmlformats.org/officeDocument/2006/relationships/image" Target="../media/image70.png"/><Relationship Id="rId2" Type="http://schemas.openxmlformats.org/officeDocument/2006/relationships/image" Target="../media/image6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6.png"/><Relationship Id="rId5" Type="http://schemas.openxmlformats.org/officeDocument/2006/relationships/image" Target="../media/image64.png"/><Relationship Id="rId15" Type="http://schemas.openxmlformats.org/officeDocument/2006/relationships/image" Target="../media/image10.png"/><Relationship Id="rId10" Type="http://schemas.openxmlformats.org/officeDocument/2006/relationships/image" Target="../media/image68.png"/><Relationship Id="rId4" Type="http://schemas.openxmlformats.org/officeDocument/2006/relationships/image" Target="../media/image74.png"/><Relationship Id="rId9" Type="http://schemas.openxmlformats.org/officeDocument/2006/relationships/image" Target="../media/image75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image" Target="../media/image19.png"/><Relationship Id="rId4" Type="http://schemas.openxmlformats.org/officeDocument/2006/relationships/image" Target="../media/image25.png"/><Relationship Id="rId9" Type="http://schemas.openxmlformats.org/officeDocument/2006/relationships/image" Target="../media/image18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12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C842E-703C-497F-9F40-0382B83C4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5663"/>
          </a:xfrm>
        </p:spPr>
        <p:txBody>
          <a:bodyPr>
            <a:normAutofit fontScale="90000"/>
          </a:bodyPr>
          <a:lstStyle/>
          <a:p>
            <a:r>
              <a:rPr lang="ko-KR" altLang="en-US" sz="5400" b="1" dirty="0"/>
              <a:t>산업인공지능개론 </a:t>
            </a:r>
            <a:br>
              <a:rPr lang="en-US" altLang="ko-KR" sz="5400" b="1" dirty="0"/>
            </a:br>
            <a:r>
              <a:rPr lang="en-US" altLang="ko-KR" sz="5400" b="1" dirty="0"/>
              <a:t>Report : Durable Rules </a:t>
            </a:r>
            <a:r>
              <a:rPr lang="ko-KR" altLang="en-US" sz="5400" b="1" dirty="0"/>
              <a:t>실습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C70C27-49D1-4AE8-B77F-B34038F2B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5100" dirty="0"/>
              <a:t>임 동 민</a:t>
            </a:r>
          </a:p>
        </p:txBody>
      </p:sp>
    </p:spTree>
    <p:extLst>
      <p:ext uri="{BB962C8B-B14F-4D97-AF65-F5344CB8AC3E}">
        <p14:creationId xmlns:p14="http://schemas.microsoft.com/office/powerpoint/2010/main" val="237064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4D906-61B5-4CFF-AC9A-4AF272E0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0"/>
            <a:ext cx="10515600" cy="1325563"/>
          </a:xfrm>
        </p:spPr>
        <p:txBody>
          <a:bodyPr/>
          <a:lstStyle/>
          <a:p>
            <a:r>
              <a:rPr lang="en-US" altLang="ko-KR" dirty="0"/>
              <a:t>AXG </a:t>
            </a:r>
            <a:r>
              <a:rPr lang="ko-KR" altLang="en-US" dirty="0"/>
              <a:t>단말기 </a:t>
            </a:r>
            <a:r>
              <a:rPr lang="en-US" altLang="ko-KR" dirty="0"/>
              <a:t>(ACU/HMI </a:t>
            </a:r>
            <a:r>
              <a:rPr lang="ko-KR" altLang="en-US" dirty="0"/>
              <a:t>통합 단말기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41644-6484-4CDE-8620-E56A842AEED7}"/>
              </a:ext>
            </a:extLst>
          </p:cNvPr>
          <p:cNvSpPr txBox="1"/>
          <p:nvPr/>
        </p:nvSpPr>
        <p:spPr>
          <a:xfrm>
            <a:off x="838200" y="1029635"/>
            <a:ext cx="10493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제어 메커니즘 기술</a:t>
            </a:r>
            <a:r>
              <a:rPr lang="en-US" altLang="ko-KR" b="1" dirty="0">
                <a:solidFill>
                  <a:srgbClr val="0070C0"/>
                </a:solidFill>
              </a:rPr>
              <a:t>(ACU </a:t>
            </a:r>
            <a:r>
              <a:rPr lang="ko-KR" altLang="en-US" b="1" dirty="0">
                <a:solidFill>
                  <a:srgbClr val="0070C0"/>
                </a:solidFill>
              </a:rPr>
              <a:t>제품화 기술 포함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ko-KR" altLang="en-US" b="1" dirty="0">
                <a:solidFill>
                  <a:srgbClr val="0070C0"/>
                </a:solidFill>
              </a:rPr>
              <a:t>을 확보하여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자율주행차 개조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제작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ko-KR" altLang="en-US" b="1" dirty="0">
                <a:solidFill>
                  <a:srgbClr val="0070C0"/>
                </a:solidFill>
              </a:rPr>
              <a:t>의 주도권을 가지고 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다양한 차종의 자율주행화 기대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빠른 장애 대응과 비용절감 효과 기대 </a:t>
            </a:r>
          </a:p>
        </p:txBody>
      </p:sp>
    </p:spTree>
    <p:extLst>
      <p:ext uri="{BB962C8B-B14F-4D97-AF65-F5344CB8AC3E}">
        <p14:creationId xmlns:p14="http://schemas.microsoft.com/office/powerpoint/2010/main" val="63812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B4D804C-6E81-4102-BB2A-CB0C7A83FC63}"/>
              </a:ext>
            </a:extLst>
          </p:cNvPr>
          <p:cNvSpPr txBox="1"/>
          <p:nvPr/>
        </p:nvSpPr>
        <p:spPr>
          <a:xfrm>
            <a:off x="738813" y="5786342"/>
            <a:ext cx="29997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/>
              <a:t>( [V2X] J2735 Message Set )</a:t>
            </a:r>
          </a:p>
          <a:p>
            <a:r>
              <a:rPr lang="ko-KR" altLang="en-US" sz="600" dirty="0"/>
              <a:t>Basic Safety Message (BSM)</a:t>
            </a:r>
          </a:p>
          <a:p>
            <a:r>
              <a:rPr lang="ko-KR" altLang="en-US" sz="600" dirty="0"/>
              <a:t>Probe Vehicle Data (PVD)</a:t>
            </a:r>
          </a:p>
          <a:p>
            <a:r>
              <a:rPr lang="ko-KR" altLang="en-US" sz="600" dirty="0"/>
              <a:t>- 차량이 RSU 와 차량 운행 정보 상태를 교환하는 메시지</a:t>
            </a:r>
          </a:p>
          <a:p>
            <a:r>
              <a:rPr lang="ko-KR" altLang="en-US" sz="600" dirty="0"/>
              <a:t>Signal Phase And Timing Message (SPAT)</a:t>
            </a:r>
          </a:p>
          <a:p>
            <a:r>
              <a:rPr lang="ko-KR" altLang="en-US" sz="600" dirty="0"/>
              <a:t>- 교차로의 신호 정보를 전달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BCC536-6719-4765-A3A3-05E9403F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b="1" dirty="0"/>
              <a:t>관제</a:t>
            </a:r>
            <a:r>
              <a:rPr lang="en-US" altLang="ko-KR" b="1" dirty="0"/>
              <a:t> </a:t>
            </a:r>
            <a:r>
              <a:rPr lang="ko-KR" altLang="en-US" b="1" dirty="0"/>
              <a:t>시스템 </a:t>
            </a:r>
            <a:r>
              <a:rPr lang="en-US" altLang="ko-KR" b="1" dirty="0"/>
              <a:t>(</a:t>
            </a:r>
            <a:r>
              <a:rPr lang="ko-KR" altLang="en-US" b="1" dirty="0"/>
              <a:t>현재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8FA4D-7B67-4523-8894-7D0977F2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859" y="2474168"/>
            <a:ext cx="1272895" cy="589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FE6059-4939-46AD-93B2-384FBAB0D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037" y="2464645"/>
            <a:ext cx="1454237" cy="553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3AE73E-D391-4978-959D-0998301AF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068" y="3052904"/>
            <a:ext cx="1418135" cy="9280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8E6A3A-D415-4B22-BA18-40AFD10A7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140" y="2918274"/>
            <a:ext cx="757989" cy="5504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028AD8-DC6D-4EA9-B142-9725BEB0BC23}"/>
              </a:ext>
            </a:extLst>
          </p:cNvPr>
          <p:cNvSpPr txBox="1"/>
          <p:nvPr/>
        </p:nvSpPr>
        <p:spPr>
          <a:xfrm>
            <a:off x="6016373" y="3095672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WAN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4ADEA1-888C-425B-BBF1-7AEAF541B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384" y="4394123"/>
            <a:ext cx="263204" cy="293114"/>
          </a:xfrm>
          <a:prstGeom prst="rect">
            <a:avLst/>
          </a:prstGeom>
        </p:spPr>
      </p:pic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18C3D8AE-1601-4FC8-9DF8-DBCDB02B0B8D}"/>
              </a:ext>
            </a:extLst>
          </p:cNvPr>
          <p:cNvCxnSpPr>
            <a:cxnSpLocks/>
            <a:stCxn id="22" idx="0"/>
            <a:endCxn id="19" idx="2"/>
          </p:cNvCxnSpPr>
          <p:nvPr/>
        </p:nvCxnSpPr>
        <p:spPr>
          <a:xfrm rot="16200000" flipV="1">
            <a:off x="6180859" y="3548995"/>
            <a:ext cx="925405" cy="764851"/>
          </a:xfrm>
          <a:prstGeom prst="curved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ECAF66-9613-44C2-BCF1-B2732559E216}"/>
              </a:ext>
            </a:extLst>
          </p:cNvPr>
          <p:cNvSpPr txBox="1"/>
          <p:nvPr/>
        </p:nvSpPr>
        <p:spPr>
          <a:xfrm>
            <a:off x="2891575" y="5138517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WAVE</a:t>
            </a:r>
          </a:p>
          <a:p>
            <a:pPr algn="ctr"/>
            <a:r>
              <a:rPr lang="en-US" altLang="ko-KR" sz="700" b="1" dirty="0"/>
              <a:t>J2735 Message</a:t>
            </a:r>
            <a:endParaRPr lang="en-US" altLang="ko-KR" sz="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F3C94A-5E53-480D-B6E2-11B2FF652778}"/>
              </a:ext>
            </a:extLst>
          </p:cNvPr>
          <p:cNvSpPr txBox="1"/>
          <p:nvPr/>
        </p:nvSpPr>
        <p:spPr>
          <a:xfrm>
            <a:off x="6112892" y="4498406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TCP/IP</a:t>
            </a:r>
          </a:p>
        </p:txBody>
      </p: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DE5E449C-326A-42E2-8DDA-485C26D27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196134"/>
              </p:ext>
            </p:extLst>
          </p:nvPr>
        </p:nvGraphicFramePr>
        <p:xfrm>
          <a:off x="738813" y="2069989"/>
          <a:ext cx="3555281" cy="8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322">
                  <a:extLst>
                    <a:ext uri="{9D8B030D-6E8A-4147-A177-3AD203B41FA5}">
                      <a16:colId xmlns:a16="http://schemas.microsoft.com/office/drawing/2014/main" val="2148332728"/>
                    </a:ext>
                  </a:extLst>
                </a:gridCol>
                <a:gridCol w="2558959">
                  <a:extLst>
                    <a:ext uri="{9D8B030D-6E8A-4147-A177-3AD203B41FA5}">
                      <a16:colId xmlns:a16="http://schemas.microsoft.com/office/drawing/2014/main" val="3165600104"/>
                    </a:ext>
                  </a:extLst>
                </a:gridCol>
              </a:tblGrid>
              <a:tr h="14935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자율주행차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전송 데이터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정의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3804301"/>
                  </a:ext>
                </a:extLst>
              </a:tr>
              <a:tr h="149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/>
                        <a:t>V2I (RSU,</a:t>
                      </a:r>
                      <a:r>
                        <a:rPr lang="ko-KR" altLang="en-US" sz="700" b="1" dirty="0"/>
                        <a:t> </a:t>
                      </a:r>
                      <a:r>
                        <a:rPr lang="en-US" altLang="ko-KR" sz="700" b="1" dirty="0"/>
                        <a:t>OBU)</a:t>
                      </a:r>
                      <a:endParaRPr lang="ko-KR" altLang="en-US" sz="700" b="1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J2735(PVD, BSM, </a:t>
                      </a:r>
                      <a:r>
                        <a:rPr lang="en-US" altLang="ko-KR" sz="700" dirty="0" err="1"/>
                        <a:t>SPaT</a:t>
                      </a:r>
                      <a:r>
                        <a:rPr lang="en-US" altLang="ko-KR" sz="700" dirty="0"/>
                        <a:t>…), </a:t>
                      </a:r>
                      <a:r>
                        <a:rPr lang="ko-KR" altLang="en-US" sz="700" dirty="0"/>
                        <a:t>정보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신호등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54875207"/>
                  </a:ext>
                </a:extLst>
              </a:tr>
              <a:tr h="1493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/>
                        <a:t>서버연동 </a:t>
                      </a:r>
                      <a:r>
                        <a:rPr lang="en-US" altLang="ko-KR" sz="800" b="1" dirty="0"/>
                        <a:t>(HMI)</a:t>
                      </a:r>
                      <a:endParaRPr lang="ko-KR" altLang="en-US" sz="800" b="1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GPS, </a:t>
                      </a:r>
                      <a:r>
                        <a:rPr lang="ko-KR" altLang="en-US" sz="700" dirty="0"/>
                        <a:t>주행경로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차량상태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</a:p>
                    <a:p>
                      <a:pPr latinLnBrk="1"/>
                      <a:r>
                        <a:rPr lang="ko-KR" altLang="en-US" sz="700" dirty="0"/>
                        <a:t>도착시간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호출메시지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승인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거절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08243151"/>
                  </a:ext>
                </a:extLst>
              </a:tr>
              <a:tr h="1493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/>
                        <a:t>영상 </a:t>
                      </a:r>
                      <a:r>
                        <a:rPr lang="en-US" altLang="ko-KR" sz="700" b="1" dirty="0"/>
                        <a:t>(RTSP)</a:t>
                      </a:r>
                      <a:endParaRPr lang="ko-KR" altLang="en-US" sz="700" b="1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모니터링 </a:t>
                      </a:r>
                      <a:r>
                        <a:rPr lang="en-US" altLang="ko-KR" sz="700" dirty="0"/>
                        <a:t>CAM</a:t>
                      </a:r>
                      <a:endParaRPr lang="ko-KR" altLang="en-US" sz="700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88974523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82483BE1-F50C-4867-9500-C3858C405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1003" y="4103361"/>
            <a:ext cx="276225" cy="5048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44892CC-7B59-4E59-AF59-1EA732041204}"/>
              </a:ext>
            </a:extLst>
          </p:cNvPr>
          <p:cNvSpPr txBox="1"/>
          <p:nvPr/>
        </p:nvSpPr>
        <p:spPr>
          <a:xfrm>
            <a:off x="9852203" y="4160663"/>
            <a:ext cx="870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서비스 서버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942B386-14FF-4D47-ADD3-E2FE6510E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082" y="5202503"/>
            <a:ext cx="617422" cy="42580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E52F55C-23BE-425B-B98A-3FD8FD8C1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2549" y="5104382"/>
            <a:ext cx="619178" cy="53115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A139577-3BA7-4C08-ADF5-2191393BB8E2}"/>
              </a:ext>
            </a:extLst>
          </p:cNvPr>
          <p:cNvSpPr txBox="1"/>
          <p:nvPr/>
        </p:nvSpPr>
        <p:spPr>
          <a:xfrm>
            <a:off x="6212163" y="508465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RTSP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D8BA0D-4F29-419B-AED4-D9604147C86F}"/>
              </a:ext>
            </a:extLst>
          </p:cNvPr>
          <p:cNvSpPr txBox="1"/>
          <p:nvPr/>
        </p:nvSpPr>
        <p:spPr>
          <a:xfrm>
            <a:off x="838200" y="1029635"/>
            <a:ext cx="10674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자율주행차의 </a:t>
            </a:r>
            <a:r>
              <a:rPr lang="en-US" altLang="ko-KR" b="1" dirty="0">
                <a:solidFill>
                  <a:srgbClr val="0070C0"/>
                </a:solidFill>
              </a:rPr>
              <a:t>HMI</a:t>
            </a:r>
            <a:r>
              <a:rPr lang="ko-KR" altLang="en-US" b="1" dirty="0">
                <a:solidFill>
                  <a:srgbClr val="0070C0"/>
                </a:solidFill>
              </a:rPr>
              <a:t>로 </a:t>
            </a:r>
            <a:r>
              <a:rPr lang="en-US" altLang="ko-KR" b="1" dirty="0">
                <a:solidFill>
                  <a:srgbClr val="0070C0"/>
                </a:solidFill>
              </a:rPr>
              <a:t>OBU</a:t>
            </a:r>
            <a:r>
              <a:rPr lang="ko-KR" altLang="en-US" b="1" dirty="0">
                <a:solidFill>
                  <a:srgbClr val="0070C0"/>
                </a:solidFill>
              </a:rPr>
              <a:t>와 </a:t>
            </a:r>
            <a:r>
              <a:rPr lang="en-US" altLang="ko-KR" b="1" dirty="0">
                <a:solidFill>
                  <a:srgbClr val="0070C0"/>
                </a:solidFill>
              </a:rPr>
              <a:t>AD</a:t>
            </a:r>
            <a:r>
              <a:rPr lang="ko-KR" altLang="en-US" b="1" dirty="0">
                <a:solidFill>
                  <a:srgbClr val="0070C0"/>
                </a:solidFill>
              </a:rPr>
              <a:t>의 자율주행 데이터를 통합서버와의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프로토콜을 개발하여 연계하고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서버에서는 수집된 데이터를 이용하여 관제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빅데이터화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데이터가공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오픈플랫폼화 하여 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다양한 </a:t>
            </a:r>
            <a:r>
              <a:rPr lang="en-US" altLang="ko-KR" b="1" dirty="0">
                <a:solidFill>
                  <a:srgbClr val="0070C0"/>
                </a:solidFill>
              </a:rPr>
              <a:t>BM </a:t>
            </a:r>
            <a:r>
              <a:rPr lang="ko-KR" altLang="en-US" b="1" dirty="0">
                <a:solidFill>
                  <a:srgbClr val="0070C0"/>
                </a:solidFill>
              </a:rPr>
              <a:t>서비스에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활용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5B0282-1D37-4A69-8591-FCF8AA986B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7581" y="5484642"/>
            <a:ext cx="197194" cy="381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DAF688-E000-47A4-9251-3D7C5C82BC84}"/>
              </a:ext>
            </a:extLst>
          </p:cNvPr>
          <p:cNvSpPr txBox="1"/>
          <p:nvPr/>
        </p:nvSpPr>
        <p:spPr>
          <a:xfrm>
            <a:off x="8745885" y="2072334"/>
            <a:ext cx="230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자율주행 통합관제센터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05174C2-E70D-4180-ACBD-65EF72FCD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3255" y="4109029"/>
            <a:ext cx="435751" cy="34626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8810F5B-D35F-4C18-AB97-38F42A1A93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2579" y="4208152"/>
            <a:ext cx="928504" cy="14396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31F7EF-6750-46A6-BAF9-1BE2F183B6BC}"/>
              </a:ext>
            </a:extLst>
          </p:cNvPr>
          <p:cNvSpPr txBox="1"/>
          <p:nvPr/>
        </p:nvSpPr>
        <p:spPr>
          <a:xfrm>
            <a:off x="2175773" y="4589401"/>
            <a:ext cx="72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RSU</a:t>
            </a:r>
          </a:p>
          <a:p>
            <a:pPr algn="ctr"/>
            <a:r>
              <a:rPr lang="en-US" altLang="ko-KR" sz="600" dirty="0" err="1"/>
              <a:t>SPat</a:t>
            </a:r>
            <a:r>
              <a:rPr lang="en-US" altLang="ko-KR" sz="600" dirty="0"/>
              <a:t>, BSM, PVD</a:t>
            </a:r>
            <a:endParaRPr lang="ko-KR" altLang="en-US" sz="600" dirty="0"/>
          </a:p>
        </p:txBody>
      </p:sp>
      <p:cxnSp>
        <p:nvCxnSpPr>
          <p:cNvPr id="97" name="연결선: 구부러짐 96">
            <a:extLst>
              <a:ext uri="{FF2B5EF4-FFF2-40B4-BE49-F238E27FC236}">
                <a16:creationId xmlns:a16="http://schemas.microsoft.com/office/drawing/2014/main" id="{9A0D8FC9-C57A-4C26-A207-E09008AD2E50}"/>
              </a:ext>
            </a:extLst>
          </p:cNvPr>
          <p:cNvCxnSpPr>
            <a:cxnSpLocks/>
            <a:stCxn id="11" idx="1"/>
            <a:endCxn id="19" idx="3"/>
          </p:cNvCxnSpPr>
          <p:nvPr/>
        </p:nvCxnSpPr>
        <p:spPr>
          <a:xfrm rot="10800000" flipV="1">
            <a:off x="6640129" y="2741198"/>
            <a:ext cx="1792908" cy="452297"/>
          </a:xfrm>
          <a:prstGeom prst="curved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94AD00-9539-4B4D-83F6-D20EB34BB93B}"/>
              </a:ext>
            </a:extLst>
          </p:cNvPr>
          <p:cNvCxnSpPr>
            <a:cxnSpLocks/>
            <a:stCxn id="42" idx="2"/>
            <a:endCxn id="57" idx="0"/>
          </p:cNvCxnSpPr>
          <p:nvPr/>
        </p:nvCxnSpPr>
        <p:spPr>
          <a:xfrm flipH="1">
            <a:off x="9382138" y="4608186"/>
            <a:ext cx="436978" cy="49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916AFCB-5C01-4940-98A8-52D56604C825}"/>
              </a:ext>
            </a:extLst>
          </p:cNvPr>
          <p:cNvCxnSpPr>
            <a:cxnSpLocks/>
            <a:stCxn id="42" idx="2"/>
            <a:endCxn id="53" idx="0"/>
          </p:cNvCxnSpPr>
          <p:nvPr/>
        </p:nvCxnSpPr>
        <p:spPr>
          <a:xfrm>
            <a:off x="9819116" y="4608186"/>
            <a:ext cx="421677" cy="594317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4D643187-2065-4CF9-971A-1C19D3BF157E}"/>
              </a:ext>
            </a:extLst>
          </p:cNvPr>
          <p:cNvSpPr txBox="1"/>
          <p:nvPr/>
        </p:nvSpPr>
        <p:spPr>
          <a:xfrm>
            <a:off x="8978994" y="5609207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원격 모니터링</a:t>
            </a:r>
            <a:endParaRPr lang="ko-KR" altLang="en-US" sz="8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93921E-5A35-4F71-8D72-2A618BB84914}"/>
              </a:ext>
            </a:extLst>
          </p:cNvPr>
          <p:cNvSpPr txBox="1"/>
          <p:nvPr/>
        </p:nvSpPr>
        <p:spPr>
          <a:xfrm>
            <a:off x="9957829" y="5604337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온디멘드</a:t>
            </a: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F08F5F4-1008-4A38-B84F-0EF2E8DA37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7514" y="4661183"/>
            <a:ext cx="2503578" cy="1458129"/>
          </a:xfrm>
          <a:prstGeom prst="rect">
            <a:avLst/>
          </a:prstGeom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D3A86E7E-CCCC-42BF-B192-5190BE32ED48}"/>
              </a:ext>
            </a:extLst>
          </p:cNvPr>
          <p:cNvSpPr/>
          <p:nvPr/>
        </p:nvSpPr>
        <p:spPr>
          <a:xfrm>
            <a:off x="5150063" y="5003532"/>
            <a:ext cx="555400" cy="31391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HMI</a:t>
            </a:r>
            <a:endParaRPr lang="ko-KR" altLang="en-US" sz="1000" b="1" dirty="0"/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925663-C368-428D-A75E-27F7F0AF1ABD}"/>
              </a:ext>
            </a:extLst>
          </p:cNvPr>
          <p:cNvCxnSpPr>
            <a:cxnSpLocks/>
            <a:stCxn id="68" idx="3"/>
            <a:endCxn id="22" idx="1"/>
          </p:cNvCxnSpPr>
          <p:nvPr/>
        </p:nvCxnSpPr>
        <p:spPr>
          <a:xfrm flipV="1">
            <a:off x="5705463" y="4540680"/>
            <a:ext cx="1188921" cy="619807"/>
          </a:xfrm>
          <a:prstGeom prst="curvedConnector3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5F58C5D-ED5F-40EB-8EA1-956E08F5C202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2901960" y="4830646"/>
            <a:ext cx="1536031" cy="738741"/>
          </a:xfrm>
          <a:prstGeom prst="straightConnector1">
            <a:avLst/>
          </a:prstGeom>
          <a:ln w="254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B5C7B698-D152-4483-976E-09E088DF4031}"/>
              </a:ext>
            </a:extLst>
          </p:cNvPr>
          <p:cNvSpPr/>
          <p:nvPr/>
        </p:nvSpPr>
        <p:spPr>
          <a:xfrm>
            <a:off x="5166005" y="5411145"/>
            <a:ext cx="548109" cy="32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영상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6CC43CB7-F419-4337-A3F4-766CC960B8BD}"/>
              </a:ext>
            </a:extLst>
          </p:cNvPr>
          <p:cNvSpPr/>
          <p:nvPr/>
        </p:nvSpPr>
        <p:spPr>
          <a:xfrm>
            <a:off x="4437991" y="5407516"/>
            <a:ext cx="628340" cy="32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OBU</a:t>
            </a:r>
            <a:endParaRPr lang="ko-KR" altLang="en-US" sz="1000" b="1" dirty="0"/>
          </a:p>
        </p:txBody>
      </p: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1B9D859D-61AB-4E0F-94CA-970779A558CE}"/>
              </a:ext>
            </a:extLst>
          </p:cNvPr>
          <p:cNvCxnSpPr>
            <a:cxnSpLocks/>
            <a:stCxn id="149" idx="3"/>
            <a:endCxn id="22" idx="1"/>
          </p:cNvCxnSpPr>
          <p:nvPr/>
        </p:nvCxnSpPr>
        <p:spPr>
          <a:xfrm flipV="1">
            <a:off x="5714114" y="4540680"/>
            <a:ext cx="1180270" cy="103328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59B8180E-6AB6-4043-9D75-F622B609EBA3}"/>
              </a:ext>
            </a:extLst>
          </p:cNvPr>
          <p:cNvSpPr txBox="1"/>
          <p:nvPr/>
        </p:nvSpPr>
        <p:spPr>
          <a:xfrm>
            <a:off x="5238073" y="5596634"/>
            <a:ext cx="3626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CAM</a:t>
            </a:r>
            <a:endParaRPr lang="ko-KR" altLang="en-US" sz="6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0238B41-B080-49B0-AF74-01CB76F84C4B}"/>
              </a:ext>
            </a:extLst>
          </p:cNvPr>
          <p:cNvSpPr txBox="1"/>
          <p:nvPr/>
        </p:nvSpPr>
        <p:spPr>
          <a:xfrm>
            <a:off x="5211624" y="5181954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/>
              <a:t>실시간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080E0DA-574A-4C4D-85AC-6932275394BB}"/>
              </a:ext>
            </a:extLst>
          </p:cNvPr>
          <p:cNvSpPr txBox="1"/>
          <p:nvPr/>
        </p:nvSpPr>
        <p:spPr>
          <a:xfrm>
            <a:off x="4544412" y="5599497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/>
              <a:t>신호등</a:t>
            </a: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623079F5-CD1D-4BF3-A117-DD9962F48028}"/>
              </a:ext>
            </a:extLst>
          </p:cNvPr>
          <p:cNvSpPr/>
          <p:nvPr/>
        </p:nvSpPr>
        <p:spPr>
          <a:xfrm>
            <a:off x="4422631" y="4991795"/>
            <a:ext cx="617565" cy="31738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AD</a:t>
            </a:r>
            <a:endParaRPr lang="ko-KR" altLang="en-US" sz="1000" b="1" dirty="0"/>
          </a:p>
        </p:txBody>
      </p:sp>
      <p:sp>
        <p:nvSpPr>
          <p:cNvPr id="200" name="화살표: 왼쪽/오른쪽 199">
            <a:extLst>
              <a:ext uri="{FF2B5EF4-FFF2-40B4-BE49-F238E27FC236}">
                <a16:creationId xmlns:a16="http://schemas.microsoft.com/office/drawing/2014/main" id="{DE920B14-F289-4B91-9053-2920CA26A492}"/>
              </a:ext>
            </a:extLst>
          </p:cNvPr>
          <p:cNvSpPr/>
          <p:nvPr/>
        </p:nvSpPr>
        <p:spPr>
          <a:xfrm>
            <a:off x="5009032" y="5101237"/>
            <a:ext cx="205803" cy="111961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화살표: 왼쪽/오른쪽 200">
            <a:extLst>
              <a:ext uri="{FF2B5EF4-FFF2-40B4-BE49-F238E27FC236}">
                <a16:creationId xmlns:a16="http://schemas.microsoft.com/office/drawing/2014/main" id="{7C24B3BC-101C-4150-A670-2223BEB00F2E}"/>
              </a:ext>
            </a:extLst>
          </p:cNvPr>
          <p:cNvSpPr/>
          <p:nvPr/>
        </p:nvSpPr>
        <p:spPr>
          <a:xfrm rot="5400000">
            <a:off x="4651400" y="5316639"/>
            <a:ext cx="205803" cy="111961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1FC322C1-2F0A-413E-A46F-69D875E42C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978227" y="3193496"/>
            <a:ext cx="2903913" cy="1361928"/>
          </a:xfrm>
          <a:prstGeom prst="curved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339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B4D804C-6E81-4102-BB2A-CB0C7A83FC63}"/>
              </a:ext>
            </a:extLst>
          </p:cNvPr>
          <p:cNvSpPr txBox="1"/>
          <p:nvPr/>
        </p:nvSpPr>
        <p:spPr>
          <a:xfrm>
            <a:off x="738813" y="5786342"/>
            <a:ext cx="29997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1" dirty="0"/>
              <a:t>( [V2X] J2735 Message Set )</a:t>
            </a:r>
          </a:p>
          <a:p>
            <a:r>
              <a:rPr lang="ko-KR" altLang="en-US" sz="600" dirty="0"/>
              <a:t>Basic Safety Message (BSM)</a:t>
            </a:r>
          </a:p>
          <a:p>
            <a:r>
              <a:rPr lang="ko-KR" altLang="en-US" sz="600" dirty="0"/>
              <a:t>Probe Vehicle Data (PVD)</a:t>
            </a:r>
          </a:p>
          <a:p>
            <a:r>
              <a:rPr lang="ko-KR" altLang="en-US" sz="600" dirty="0"/>
              <a:t>- 차량이 RSU 와 차량 운행 정보 상태를 교환하는 메시지</a:t>
            </a:r>
          </a:p>
          <a:p>
            <a:r>
              <a:rPr lang="ko-KR" altLang="en-US" sz="600" dirty="0"/>
              <a:t>Signal Phase And Timing Message (SPAT)</a:t>
            </a:r>
          </a:p>
          <a:p>
            <a:r>
              <a:rPr lang="ko-KR" altLang="en-US" sz="600" dirty="0"/>
              <a:t>- 교차로의 신호 정보를 전달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BCC536-6719-4765-A3A3-05E9403F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b="1" dirty="0"/>
              <a:t>관제</a:t>
            </a:r>
            <a:r>
              <a:rPr lang="en-US" altLang="ko-KR" b="1" dirty="0"/>
              <a:t> </a:t>
            </a:r>
            <a:r>
              <a:rPr lang="ko-KR" altLang="en-US" b="1" dirty="0"/>
              <a:t>시스템 </a:t>
            </a:r>
            <a:r>
              <a:rPr lang="en-US" altLang="ko-KR" b="1" dirty="0"/>
              <a:t>(</a:t>
            </a:r>
            <a:r>
              <a:rPr lang="ko-KR" altLang="en-US" b="1" dirty="0"/>
              <a:t>개선 및 고도화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8FA4D-7B67-4523-8894-7D0977F2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740" y="2380697"/>
            <a:ext cx="1272895" cy="589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FE6059-4939-46AD-93B2-384FBAB0D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037" y="3086149"/>
            <a:ext cx="1454237" cy="5531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F65E24-AFFD-4BE3-A932-63529FB2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036" y="2249969"/>
            <a:ext cx="1454237" cy="773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3AE73E-D391-4978-959D-0998301AF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068" y="3674408"/>
            <a:ext cx="1418135" cy="9280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8E6A3A-D415-4B22-BA18-40AFD10A7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140" y="2918274"/>
            <a:ext cx="757989" cy="5504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028AD8-DC6D-4EA9-B142-9725BEB0BC23}"/>
              </a:ext>
            </a:extLst>
          </p:cNvPr>
          <p:cNvSpPr txBox="1"/>
          <p:nvPr/>
        </p:nvSpPr>
        <p:spPr>
          <a:xfrm>
            <a:off x="6016373" y="3095672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WAN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4ADEA1-888C-425B-BBF1-7AEAF541B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105" y="4346229"/>
            <a:ext cx="263204" cy="293114"/>
          </a:xfrm>
          <a:prstGeom prst="rect">
            <a:avLst/>
          </a:prstGeom>
        </p:spPr>
      </p:pic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1FC322C1-2F0A-413E-A46F-69D875E42C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773094" y="3193496"/>
            <a:ext cx="3109046" cy="939581"/>
          </a:xfrm>
          <a:prstGeom prst="curved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18C3D8AE-1601-4FC8-9DF8-DBCDB02B0B8D}"/>
              </a:ext>
            </a:extLst>
          </p:cNvPr>
          <p:cNvCxnSpPr>
            <a:cxnSpLocks/>
            <a:stCxn id="22" idx="0"/>
            <a:endCxn id="19" idx="2"/>
          </p:cNvCxnSpPr>
          <p:nvPr/>
        </p:nvCxnSpPr>
        <p:spPr>
          <a:xfrm rot="16200000" flipV="1">
            <a:off x="5893666" y="3836188"/>
            <a:ext cx="877511" cy="142572"/>
          </a:xfrm>
          <a:prstGeom prst="curved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DE5E449C-326A-42E2-8DDA-485C26D27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28107"/>
              </p:ext>
            </p:extLst>
          </p:nvPr>
        </p:nvGraphicFramePr>
        <p:xfrm>
          <a:off x="738813" y="2069989"/>
          <a:ext cx="3350419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912">
                  <a:extLst>
                    <a:ext uri="{9D8B030D-6E8A-4147-A177-3AD203B41FA5}">
                      <a16:colId xmlns:a16="http://schemas.microsoft.com/office/drawing/2014/main" val="2148332728"/>
                    </a:ext>
                  </a:extLst>
                </a:gridCol>
                <a:gridCol w="2411507">
                  <a:extLst>
                    <a:ext uri="{9D8B030D-6E8A-4147-A177-3AD203B41FA5}">
                      <a16:colId xmlns:a16="http://schemas.microsoft.com/office/drawing/2014/main" val="3165600104"/>
                    </a:ext>
                  </a:extLst>
                </a:gridCol>
              </a:tblGrid>
              <a:tr h="149351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자율주행차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전송 데이터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정의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3804301"/>
                  </a:ext>
                </a:extLst>
              </a:tr>
              <a:tr h="149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/>
                        <a:t>V2I (RSU,</a:t>
                      </a:r>
                      <a:r>
                        <a:rPr lang="ko-KR" altLang="en-US" sz="700" b="1" dirty="0"/>
                        <a:t> </a:t>
                      </a:r>
                      <a:r>
                        <a:rPr lang="en-US" altLang="ko-KR" sz="700" b="1" dirty="0"/>
                        <a:t>OBU)</a:t>
                      </a:r>
                      <a:endParaRPr lang="ko-KR" altLang="en-US" sz="700" b="1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J2735(PVD, BSM, </a:t>
                      </a:r>
                      <a:r>
                        <a:rPr lang="en-US" altLang="ko-KR" sz="700" dirty="0" err="1"/>
                        <a:t>SPaT</a:t>
                      </a:r>
                      <a:r>
                        <a:rPr lang="en-US" altLang="ko-KR" sz="700" dirty="0"/>
                        <a:t>…), </a:t>
                      </a:r>
                      <a:r>
                        <a:rPr lang="ko-KR" altLang="en-US" sz="700" dirty="0"/>
                        <a:t>정보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신호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날씨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노면상태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…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54875207"/>
                  </a:ext>
                </a:extLst>
              </a:tr>
              <a:tr h="149351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/>
                        <a:t>서버연동 </a:t>
                      </a:r>
                      <a:r>
                        <a:rPr lang="en-US" altLang="ko-KR" sz="700" b="1" dirty="0"/>
                        <a:t>(HMI)</a:t>
                      </a:r>
                      <a:endParaRPr lang="ko-KR" altLang="en-US" sz="700" b="1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실시간</a:t>
                      </a:r>
                      <a:r>
                        <a:rPr lang="en-US" altLang="ko-KR" sz="700" dirty="0"/>
                        <a:t>) GPS, </a:t>
                      </a:r>
                      <a:r>
                        <a:rPr lang="ko-KR" altLang="en-US" sz="700" dirty="0"/>
                        <a:t>속도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상태정보</a:t>
                      </a:r>
                      <a:r>
                        <a:rPr lang="en-US" altLang="ko-KR" sz="700" dirty="0"/>
                        <a:t>, DTG …</a:t>
                      </a:r>
                      <a:endParaRPr lang="ko-KR" altLang="en-US" sz="700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142286"/>
                  </a:ext>
                </a:extLst>
              </a:tr>
              <a:tr h="1493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이벤트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멈춤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</a:rPr>
                        <a:t>문열림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이슈내용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08243151"/>
                  </a:ext>
                </a:extLst>
              </a:tr>
              <a:tr h="149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주행경로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차량상태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설정</a:t>
                      </a:r>
                      <a:r>
                        <a:rPr lang="en-US" altLang="ko-KR" sz="700" dirty="0"/>
                        <a:t>, </a:t>
                      </a:r>
                    </a:p>
                    <a:p>
                      <a:pPr latinLnBrk="1"/>
                      <a:r>
                        <a:rPr lang="ko-KR" altLang="en-US" sz="700" dirty="0"/>
                        <a:t>도착시간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호출메시지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승인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dirty="0"/>
                        <a:t>거절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1852259"/>
                  </a:ext>
                </a:extLst>
              </a:tr>
              <a:tr h="14935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특정시간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en-US" altLang="ko-KR" sz="700" dirty="0" err="1">
                          <a:solidFill>
                            <a:srgbClr val="FF0000"/>
                          </a:solidFill>
                        </a:rPr>
                        <a:t>rosbag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대용량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) …</a:t>
                      </a:r>
                      <a:endParaRPr lang="ko-KR" altLang="en-US" sz="7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64198080"/>
                  </a:ext>
                </a:extLst>
              </a:tr>
              <a:tr h="1493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1" dirty="0"/>
                        <a:t>영상 </a:t>
                      </a:r>
                      <a:r>
                        <a:rPr lang="en-US" altLang="ko-KR" sz="700" b="1" dirty="0"/>
                        <a:t>(RTSP)</a:t>
                      </a:r>
                      <a:endParaRPr lang="ko-KR" altLang="en-US" sz="700" b="1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모니터링 </a:t>
                      </a:r>
                      <a:r>
                        <a:rPr lang="en-US" altLang="ko-KR" sz="700" dirty="0"/>
                        <a:t>CAM,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</a:rPr>
                        <a:t>AD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영상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88974523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82483BE1-F50C-4867-9500-C3858C405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1003" y="4724865"/>
            <a:ext cx="276225" cy="5048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44892CC-7B59-4E59-AF59-1EA732041204}"/>
              </a:ext>
            </a:extLst>
          </p:cNvPr>
          <p:cNvSpPr txBox="1"/>
          <p:nvPr/>
        </p:nvSpPr>
        <p:spPr>
          <a:xfrm>
            <a:off x="9852203" y="4782167"/>
            <a:ext cx="870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서비스 서버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322D15C-F6B3-46AC-9C75-7C139221C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0341" y="5891548"/>
            <a:ext cx="619179" cy="35826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942B386-14FF-4D47-ADD3-E2FE6510EF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8076" y="5824007"/>
            <a:ext cx="617422" cy="42580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D67EF31-8DFB-44DB-8202-E71A1E87AA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9036" y="5717287"/>
            <a:ext cx="279096" cy="53252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E52F55C-23BE-425B-B98A-3FD8FD8C1D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6296" y="5718657"/>
            <a:ext cx="619178" cy="53115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A139577-3BA7-4C08-ADF5-2191393BB8E2}"/>
              </a:ext>
            </a:extLst>
          </p:cNvPr>
          <p:cNvSpPr txBox="1"/>
          <p:nvPr/>
        </p:nvSpPr>
        <p:spPr>
          <a:xfrm>
            <a:off x="5733588" y="4970345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RTSP/VNC</a:t>
            </a:r>
            <a:endParaRPr lang="ko-KR" altLang="en-US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D8BA0D-4F29-419B-AED4-D9604147C86F}"/>
              </a:ext>
            </a:extLst>
          </p:cNvPr>
          <p:cNvSpPr txBox="1"/>
          <p:nvPr/>
        </p:nvSpPr>
        <p:spPr>
          <a:xfrm>
            <a:off x="838200" y="1029635"/>
            <a:ext cx="10674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자율주행차의 </a:t>
            </a:r>
            <a:r>
              <a:rPr lang="en-US" altLang="ko-KR" b="1" dirty="0">
                <a:solidFill>
                  <a:srgbClr val="0070C0"/>
                </a:solidFill>
              </a:rPr>
              <a:t>HMI</a:t>
            </a:r>
            <a:r>
              <a:rPr lang="ko-KR" altLang="en-US" b="1" dirty="0">
                <a:solidFill>
                  <a:srgbClr val="0070C0"/>
                </a:solidFill>
              </a:rPr>
              <a:t>로 </a:t>
            </a:r>
            <a:r>
              <a:rPr lang="en-US" altLang="ko-KR" b="1" dirty="0">
                <a:solidFill>
                  <a:srgbClr val="0070C0"/>
                </a:solidFill>
              </a:rPr>
              <a:t>OBU</a:t>
            </a:r>
            <a:r>
              <a:rPr lang="ko-KR" altLang="en-US" b="1" dirty="0">
                <a:solidFill>
                  <a:srgbClr val="0070C0"/>
                </a:solidFill>
              </a:rPr>
              <a:t>와 </a:t>
            </a:r>
            <a:r>
              <a:rPr lang="en-US" altLang="ko-KR" b="1" dirty="0">
                <a:solidFill>
                  <a:srgbClr val="0070C0"/>
                </a:solidFill>
              </a:rPr>
              <a:t>AD</a:t>
            </a:r>
            <a:r>
              <a:rPr lang="ko-KR" altLang="en-US" b="1" dirty="0">
                <a:solidFill>
                  <a:srgbClr val="0070C0"/>
                </a:solidFill>
              </a:rPr>
              <a:t>의 자율주행 데이터를 통합서버와의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프로토콜을 개발하여 연계하고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서버에서는 수집된 데이터를 이용하여 관제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빅데이터화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데이터가공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오픈플랫폼화 하여 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다양한 </a:t>
            </a:r>
            <a:r>
              <a:rPr lang="en-US" altLang="ko-KR" b="1" dirty="0">
                <a:solidFill>
                  <a:srgbClr val="0070C0"/>
                </a:solidFill>
              </a:rPr>
              <a:t>BM </a:t>
            </a:r>
            <a:r>
              <a:rPr lang="ko-KR" altLang="en-US" b="1" dirty="0">
                <a:solidFill>
                  <a:srgbClr val="0070C0"/>
                </a:solidFill>
              </a:rPr>
              <a:t>서비스에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활용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AF688-E000-47A4-9251-3D7C5C82BC84}"/>
              </a:ext>
            </a:extLst>
          </p:cNvPr>
          <p:cNvSpPr txBox="1"/>
          <p:nvPr/>
        </p:nvSpPr>
        <p:spPr>
          <a:xfrm>
            <a:off x="8732950" y="1914069"/>
            <a:ext cx="2308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자율주행 통합관제센터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05174C2-E70D-4180-ACBD-65EF72FCDD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9918" y="3696580"/>
            <a:ext cx="435751" cy="34626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8810F5B-D35F-4C18-AB97-38F42A1A93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9242" y="3795703"/>
            <a:ext cx="928504" cy="143960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131F7EF-6750-46A6-BAF9-1BE2F183B6BC}"/>
              </a:ext>
            </a:extLst>
          </p:cNvPr>
          <p:cNvSpPr txBox="1"/>
          <p:nvPr/>
        </p:nvSpPr>
        <p:spPr>
          <a:xfrm>
            <a:off x="2032436" y="4176952"/>
            <a:ext cx="72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RSU</a:t>
            </a:r>
          </a:p>
          <a:p>
            <a:pPr algn="ctr"/>
            <a:r>
              <a:rPr lang="en-US" altLang="ko-KR" sz="600" dirty="0" err="1"/>
              <a:t>SPat</a:t>
            </a:r>
            <a:r>
              <a:rPr lang="en-US" altLang="ko-KR" sz="600" dirty="0"/>
              <a:t>, BSM, PVD</a:t>
            </a:r>
            <a:endParaRPr lang="ko-KR" altLang="en-US" sz="600" dirty="0"/>
          </a:p>
        </p:txBody>
      </p:sp>
      <p:cxnSp>
        <p:nvCxnSpPr>
          <p:cNvPr id="97" name="연결선: 구부러짐 96">
            <a:extLst>
              <a:ext uri="{FF2B5EF4-FFF2-40B4-BE49-F238E27FC236}">
                <a16:creationId xmlns:a16="http://schemas.microsoft.com/office/drawing/2014/main" id="{9A0D8FC9-C57A-4C26-A207-E09008AD2E50}"/>
              </a:ext>
            </a:extLst>
          </p:cNvPr>
          <p:cNvCxnSpPr>
            <a:cxnSpLocks/>
            <a:stCxn id="11" idx="1"/>
            <a:endCxn id="19" idx="3"/>
          </p:cNvCxnSpPr>
          <p:nvPr/>
        </p:nvCxnSpPr>
        <p:spPr>
          <a:xfrm rot="10800000">
            <a:off x="6640129" y="3193497"/>
            <a:ext cx="1792908" cy="169207"/>
          </a:xfrm>
          <a:prstGeom prst="curvedConnector3">
            <a:avLst>
              <a:gd name="adj1" fmla="val 50000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94AD00-9539-4B4D-83F6-D20EB34BB93B}"/>
              </a:ext>
            </a:extLst>
          </p:cNvPr>
          <p:cNvCxnSpPr>
            <a:cxnSpLocks/>
            <a:stCxn id="42" idx="2"/>
            <a:endCxn id="57" idx="0"/>
          </p:cNvCxnSpPr>
          <p:nvPr/>
        </p:nvCxnSpPr>
        <p:spPr>
          <a:xfrm flipH="1">
            <a:off x="8745885" y="5229690"/>
            <a:ext cx="1073231" cy="48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783B505-2A61-49C1-91C1-734E05DE0848}"/>
              </a:ext>
            </a:extLst>
          </p:cNvPr>
          <p:cNvCxnSpPr>
            <a:cxnSpLocks/>
            <a:stCxn id="42" idx="2"/>
            <a:endCxn id="55" idx="0"/>
          </p:cNvCxnSpPr>
          <p:nvPr/>
        </p:nvCxnSpPr>
        <p:spPr>
          <a:xfrm flipH="1">
            <a:off x="9458584" y="5229690"/>
            <a:ext cx="360532" cy="4875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916AFCB-5C01-4940-98A8-52D56604C825}"/>
              </a:ext>
            </a:extLst>
          </p:cNvPr>
          <p:cNvCxnSpPr>
            <a:cxnSpLocks/>
            <a:stCxn id="42" idx="2"/>
            <a:endCxn id="53" idx="0"/>
          </p:cNvCxnSpPr>
          <p:nvPr/>
        </p:nvCxnSpPr>
        <p:spPr>
          <a:xfrm>
            <a:off x="9819116" y="5229690"/>
            <a:ext cx="327671" cy="594317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2BFE698-F27B-4AC9-81B6-FA08F52CDD40}"/>
              </a:ext>
            </a:extLst>
          </p:cNvPr>
          <p:cNvCxnSpPr>
            <a:cxnSpLocks/>
            <a:stCxn id="42" idx="2"/>
            <a:endCxn id="51" idx="0"/>
          </p:cNvCxnSpPr>
          <p:nvPr/>
        </p:nvCxnSpPr>
        <p:spPr>
          <a:xfrm>
            <a:off x="9819116" y="5229690"/>
            <a:ext cx="1250815" cy="661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4D643187-2065-4CF9-971A-1C19D3BF157E}"/>
              </a:ext>
            </a:extLst>
          </p:cNvPr>
          <p:cNvSpPr txBox="1"/>
          <p:nvPr/>
        </p:nvSpPr>
        <p:spPr>
          <a:xfrm>
            <a:off x="8342741" y="6223482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원격 모니터링</a:t>
            </a:r>
            <a:endParaRPr lang="ko-KR" altLang="en-US" sz="8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ABE9032-742B-4167-9217-46F4A7FEA1D8}"/>
              </a:ext>
            </a:extLst>
          </p:cNvPr>
          <p:cNvSpPr txBox="1"/>
          <p:nvPr/>
        </p:nvSpPr>
        <p:spPr>
          <a:xfrm>
            <a:off x="9122256" y="621914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키오스크</a:t>
            </a:r>
            <a:endParaRPr lang="ko-KR" altLang="en-US" sz="8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93921E-5A35-4F71-8D72-2A618BB84914}"/>
              </a:ext>
            </a:extLst>
          </p:cNvPr>
          <p:cNvSpPr txBox="1"/>
          <p:nvPr/>
        </p:nvSpPr>
        <p:spPr>
          <a:xfrm>
            <a:off x="9863823" y="622584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온디멘드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404600-2F3C-4295-A0F8-3FEB3E899E65}"/>
              </a:ext>
            </a:extLst>
          </p:cNvPr>
          <p:cNvSpPr txBox="1"/>
          <p:nvPr/>
        </p:nvSpPr>
        <p:spPr>
          <a:xfrm>
            <a:off x="10735199" y="621914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/>
              <a:t>오퍼레이터</a:t>
            </a:r>
            <a:endParaRPr lang="ko-KR" altLang="en-US" sz="800" dirty="0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7BD18D43-63A1-406C-8C9B-EB8D0C0579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3741" y="3012289"/>
            <a:ext cx="1268260" cy="68187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18C8BFCC-5D41-4401-BC59-B14F3AA983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1660" y="3746204"/>
            <a:ext cx="1290341" cy="6886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F3AD665-0BF2-49F4-BBF1-D4B96855D3A7}"/>
              </a:ext>
            </a:extLst>
          </p:cNvPr>
          <p:cNvSpPr txBox="1"/>
          <p:nvPr/>
        </p:nvSpPr>
        <p:spPr>
          <a:xfrm>
            <a:off x="10308406" y="3492664"/>
            <a:ext cx="5389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AD</a:t>
            </a:r>
            <a:r>
              <a:rPr lang="ko-KR" altLang="en-US" sz="800" b="1" dirty="0">
                <a:solidFill>
                  <a:srgbClr val="FF0000"/>
                </a:solidFill>
              </a:rPr>
              <a:t>영상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5401B1-53A2-4975-8894-37EED1B7FC35}"/>
              </a:ext>
            </a:extLst>
          </p:cNvPr>
          <p:cNvSpPr txBox="1"/>
          <p:nvPr/>
        </p:nvSpPr>
        <p:spPr>
          <a:xfrm>
            <a:off x="10308406" y="4112988"/>
            <a:ext cx="5389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AD</a:t>
            </a:r>
            <a:r>
              <a:rPr lang="ko-KR" altLang="en-US" sz="800" b="1" dirty="0">
                <a:solidFill>
                  <a:srgbClr val="FF0000"/>
                </a:solidFill>
              </a:rPr>
              <a:t>영상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88ED81C-A94D-4C97-9506-FE74C1B82D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80739" y="5324084"/>
            <a:ext cx="197194" cy="381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F5103B7-7A41-478E-A954-D412DC2048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60672" y="4500625"/>
            <a:ext cx="2503578" cy="1458129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93FF734-1080-4C9D-980F-1E48866794D8}"/>
              </a:ext>
            </a:extLst>
          </p:cNvPr>
          <p:cNvSpPr/>
          <p:nvPr/>
        </p:nvSpPr>
        <p:spPr>
          <a:xfrm>
            <a:off x="4763221" y="4842974"/>
            <a:ext cx="555400" cy="31391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HMI</a:t>
            </a:r>
            <a:endParaRPr lang="ko-KR" altLang="en-US" sz="100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3078352-F156-4E2B-994A-C4753800E71E}"/>
              </a:ext>
            </a:extLst>
          </p:cNvPr>
          <p:cNvSpPr/>
          <p:nvPr/>
        </p:nvSpPr>
        <p:spPr>
          <a:xfrm>
            <a:off x="4779163" y="5250587"/>
            <a:ext cx="548109" cy="32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영상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28FDEEA4-949E-493A-89E4-9B46B0E6C907}"/>
              </a:ext>
            </a:extLst>
          </p:cNvPr>
          <p:cNvSpPr/>
          <p:nvPr/>
        </p:nvSpPr>
        <p:spPr>
          <a:xfrm>
            <a:off x="4051149" y="5246958"/>
            <a:ext cx="628340" cy="323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OBU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3CA3F6-D97F-42CD-9A3E-278FF2F257BD}"/>
              </a:ext>
            </a:extLst>
          </p:cNvPr>
          <p:cNvSpPr txBox="1"/>
          <p:nvPr/>
        </p:nvSpPr>
        <p:spPr>
          <a:xfrm>
            <a:off x="4812614" y="5436076"/>
            <a:ext cx="5229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CAM, AD</a:t>
            </a:r>
            <a:endParaRPr lang="ko-KR" altLang="en-US" sz="6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7C326EE-1962-4887-945F-BD13B98B7C08}"/>
              </a:ext>
            </a:extLst>
          </p:cNvPr>
          <p:cNvSpPr txBox="1"/>
          <p:nvPr/>
        </p:nvSpPr>
        <p:spPr>
          <a:xfrm>
            <a:off x="4824782" y="5021396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/>
              <a:t>실시간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74BA4E-70F9-4C60-BB29-AE69EFE6A659}"/>
              </a:ext>
            </a:extLst>
          </p:cNvPr>
          <p:cNvSpPr txBox="1"/>
          <p:nvPr/>
        </p:nvSpPr>
        <p:spPr>
          <a:xfrm>
            <a:off x="4157570" y="5438939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/>
              <a:t>신호등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086F368-F31D-458D-A2CA-4BE1C00F47C1}"/>
              </a:ext>
            </a:extLst>
          </p:cNvPr>
          <p:cNvSpPr/>
          <p:nvPr/>
        </p:nvSpPr>
        <p:spPr>
          <a:xfrm>
            <a:off x="4035789" y="4831237"/>
            <a:ext cx="617565" cy="31738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AD</a:t>
            </a:r>
            <a:endParaRPr lang="ko-KR" altLang="en-US" sz="1000" b="1" dirty="0"/>
          </a:p>
        </p:txBody>
      </p:sp>
      <p:sp>
        <p:nvSpPr>
          <p:cNvPr id="72" name="화살표: 왼쪽/오른쪽 71">
            <a:extLst>
              <a:ext uri="{FF2B5EF4-FFF2-40B4-BE49-F238E27FC236}">
                <a16:creationId xmlns:a16="http://schemas.microsoft.com/office/drawing/2014/main" id="{C68A9676-405E-4860-9DBF-7A0335AFAE37}"/>
              </a:ext>
            </a:extLst>
          </p:cNvPr>
          <p:cNvSpPr/>
          <p:nvPr/>
        </p:nvSpPr>
        <p:spPr>
          <a:xfrm>
            <a:off x="4622190" y="4940679"/>
            <a:ext cx="205803" cy="111961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왼쪽/오른쪽 72">
            <a:extLst>
              <a:ext uri="{FF2B5EF4-FFF2-40B4-BE49-F238E27FC236}">
                <a16:creationId xmlns:a16="http://schemas.microsoft.com/office/drawing/2014/main" id="{62AB2CBC-BE3D-497B-94B2-D7753E4A1B94}"/>
              </a:ext>
            </a:extLst>
          </p:cNvPr>
          <p:cNvSpPr/>
          <p:nvPr/>
        </p:nvSpPr>
        <p:spPr>
          <a:xfrm rot="7780075">
            <a:off x="4614142" y="5182148"/>
            <a:ext cx="205803" cy="111961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5F58C5D-ED5F-40EB-8EA1-956E08F5C202}"/>
              </a:ext>
            </a:extLst>
          </p:cNvPr>
          <p:cNvCxnSpPr>
            <a:cxnSpLocks/>
            <a:stCxn id="76" idx="3"/>
            <a:endCxn id="64" idx="1"/>
          </p:cNvCxnSpPr>
          <p:nvPr/>
        </p:nvCxnSpPr>
        <p:spPr>
          <a:xfrm>
            <a:off x="2762124" y="4346229"/>
            <a:ext cx="1289025" cy="1062600"/>
          </a:xfrm>
          <a:prstGeom prst="straightConnector1">
            <a:avLst/>
          </a:prstGeom>
          <a:ln w="254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1B9D859D-61AB-4E0F-94CA-970779A558CE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327272" y="4492786"/>
            <a:ext cx="944833" cy="503873"/>
          </a:xfrm>
          <a:prstGeom prst="curvedConnector3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F3C94A-5E53-480D-B6E2-11B2FF652778}"/>
              </a:ext>
            </a:extLst>
          </p:cNvPr>
          <p:cNvSpPr txBox="1"/>
          <p:nvPr/>
        </p:nvSpPr>
        <p:spPr>
          <a:xfrm>
            <a:off x="5422008" y="4445715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TCP/IP</a:t>
            </a:r>
          </a:p>
          <a:p>
            <a:r>
              <a:rPr lang="en-US" altLang="ko-KR" sz="800" dirty="0">
                <a:solidFill>
                  <a:srgbClr val="FF0000"/>
                </a:solidFill>
              </a:rPr>
              <a:t>Kafka Framework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7E925663-C368-428D-A75E-27F7F0AF1ABD}"/>
              </a:ext>
            </a:extLst>
          </p:cNvPr>
          <p:cNvCxnSpPr>
            <a:cxnSpLocks/>
            <a:stCxn id="62" idx="3"/>
            <a:endCxn id="22" idx="1"/>
          </p:cNvCxnSpPr>
          <p:nvPr/>
        </p:nvCxnSpPr>
        <p:spPr>
          <a:xfrm flipV="1">
            <a:off x="5327272" y="4492786"/>
            <a:ext cx="944833" cy="920616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67574D-F5AC-4A0B-8854-5A7FDB087748}"/>
              </a:ext>
            </a:extLst>
          </p:cNvPr>
          <p:cNvSpPr txBox="1"/>
          <p:nvPr/>
        </p:nvSpPr>
        <p:spPr>
          <a:xfrm>
            <a:off x="2568666" y="4815694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/>
              <a:t>WAVE</a:t>
            </a:r>
          </a:p>
          <a:p>
            <a:pPr algn="ctr"/>
            <a:r>
              <a:rPr lang="en-US" altLang="ko-KR" sz="700" b="1" dirty="0"/>
              <a:t>J2735 Message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207213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04535-17F3-4655-8429-BE23CA3D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2021</a:t>
            </a:r>
            <a:r>
              <a:rPr lang="ko-KR" altLang="en-US" b="1" dirty="0"/>
              <a:t>년도 개발 </a:t>
            </a:r>
            <a:r>
              <a:rPr lang="en-US" altLang="ko-KR" b="1" dirty="0"/>
              <a:t>Roadmap</a:t>
            </a:r>
            <a:endParaRPr lang="ko-KR" altLang="en-US" b="1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B9FF3FE-4015-4EAA-915E-0489B0434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434877"/>
              </p:ext>
            </p:extLst>
          </p:nvPr>
        </p:nvGraphicFramePr>
        <p:xfrm>
          <a:off x="1264022" y="1325563"/>
          <a:ext cx="9861187" cy="499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5339">
                  <a:extLst>
                    <a:ext uri="{9D8B030D-6E8A-4147-A177-3AD203B41FA5}">
                      <a16:colId xmlns:a16="http://schemas.microsoft.com/office/drawing/2014/main" val="333569754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4234217840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3883539093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1482429813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2323470711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1799618187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2099645668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1565123990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2865241453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457133505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36362048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3660206068"/>
                    </a:ext>
                  </a:extLst>
                </a:gridCol>
                <a:gridCol w="614654">
                  <a:extLst>
                    <a:ext uri="{9D8B030D-6E8A-4147-A177-3AD203B41FA5}">
                      <a16:colId xmlns:a16="http://schemas.microsoft.com/office/drawing/2014/main" val="4184898893"/>
                    </a:ext>
                  </a:extLst>
                </a:gridCol>
              </a:tblGrid>
              <a:tr h="635365">
                <a:tc gridSpan="1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</a:t>
                      </a:r>
                      <a:r>
                        <a:rPr lang="ko-KR" altLang="en-US" dirty="0"/>
                        <a:t>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52402"/>
                  </a:ext>
                </a:extLst>
              </a:tr>
              <a:tr h="47611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1Q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1Q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2Q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3Q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4Q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120770"/>
                  </a:ext>
                </a:extLst>
              </a:tr>
              <a:tr h="4761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80054"/>
                  </a:ext>
                </a:extLst>
              </a:tr>
              <a:tr h="140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Autoware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192472"/>
                  </a:ext>
                </a:extLst>
              </a:tr>
              <a:tr h="1020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관제시스템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93771"/>
                  </a:ext>
                </a:extLst>
              </a:tr>
              <a:tr h="977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ACU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5776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BE3D53F-85C4-4E38-87C7-6F5CFA1AE145}"/>
              </a:ext>
            </a:extLst>
          </p:cNvPr>
          <p:cNvSpPr/>
          <p:nvPr/>
        </p:nvSpPr>
        <p:spPr>
          <a:xfrm>
            <a:off x="3756210" y="3163041"/>
            <a:ext cx="1692599" cy="6059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615E5E-59D0-488B-B607-1A25171A709E}"/>
              </a:ext>
            </a:extLst>
          </p:cNvPr>
          <p:cNvSpPr/>
          <p:nvPr/>
        </p:nvSpPr>
        <p:spPr>
          <a:xfrm>
            <a:off x="5720812" y="3163040"/>
            <a:ext cx="1240775" cy="60598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9B77B5-A2FF-4C63-8970-A36F07DE08DA}"/>
              </a:ext>
            </a:extLst>
          </p:cNvPr>
          <p:cNvSpPr/>
          <p:nvPr/>
        </p:nvSpPr>
        <p:spPr>
          <a:xfrm>
            <a:off x="7234514" y="3160335"/>
            <a:ext cx="3739807" cy="6529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B49612-6CEA-4C83-AA73-64FA777F6EEA}"/>
              </a:ext>
            </a:extLst>
          </p:cNvPr>
          <p:cNvSpPr txBox="1"/>
          <p:nvPr/>
        </p:nvSpPr>
        <p:spPr>
          <a:xfrm>
            <a:off x="3756211" y="3250069"/>
            <a:ext cx="1933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니로</a:t>
            </a:r>
            <a:r>
              <a:rPr lang="ko-KR" altLang="en-US" sz="1000" dirty="0"/>
              <a:t> 차량</a:t>
            </a:r>
            <a:endParaRPr lang="en-US" altLang="ko-KR" sz="1000" dirty="0"/>
          </a:p>
          <a:p>
            <a:r>
              <a:rPr lang="en-US" altLang="ko-KR" sz="1000" dirty="0"/>
              <a:t>Waypoint </a:t>
            </a:r>
            <a:r>
              <a:rPr lang="ko-KR" altLang="en-US" sz="1000" dirty="0"/>
              <a:t>기반 자용주행</a:t>
            </a:r>
            <a:r>
              <a:rPr lang="en-US" altLang="ko-KR" sz="1000" dirty="0"/>
              <a:t>(</a:t>
            </a:r>
            <a:r>
              <a:rPr lang="ko-KR" altLang="en-US" sz="1000" dirty="0"/>
              <a:t>기본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/>
              <a:t>기존인력 퇴사</a:t>
            </a:r>
            <a:endParaRPr lang="en-US" altLang="ko-KR" sz="1000" dirty="0"/>
          </a:p>
          <a:p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r>
              <a:rPr lang="ko-KR" altLang="en-US" sz="1000" dirty="0">
                <a:solidFill>
                  <a:srgbClr val="FF0000"/>
                </a:solidFill>
              </a:rPr>
              <a:t>명 보강</a:t>
            </a:r>
            <a:r>
              <a:rPr lang="en-US" altLang="ko-KR" sz="1000" dirty="0">
                <a:solidFill>
                  <a:srgbClr val="FF0000"/>
                </a:solidFill>
              </a:rPr>
              <a:t>(1</a:t>
            </a:r>
            <a:r>
              <a:rPr lang="ko-KR" altLang="en-US" sz="1000" dirty="0">
                <a:solidFill>
                  <a:srgbClr val="FF0000"/>
                </a:solidFill>
              </a:rPr>
              <a:t>명 전환</a:t>
            </a:r>
            <a:r>
              <a:rPr lang="en-US" altLang="ko-KR" sz="1000" dirty="0">
                <a:solidFill>
                  <a:srgbClr val="FF0000"/>
                </a:solidFill>
              </a:rPr>
              <a:t>, 1</a:t>
            </a:r>
            <a:r>
              <a:rPr lang="ko-KR" altLang="en-US" sz="1000" dirty="0">
                <a:solidFill>
                  <a:srgbClr val="FF0000"/>
                </a:solidFill>
              </a:rPr>
              <a:t>명 경력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E1A7D-EFD9-40CC-A7DA-2A35502D0DBF}"/>
              </a:ext>
            </a:extLst>
          </p:cNvPr>
          <p:cNvSpPr txBox="1"/>
          <p:nvPr/>
        </p:nvSpPr>
        <p:spPr>
          <a:xfrm>
            <a:off x="5576047" y="3250066"/>
            <a:ext cx="19960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소형전기차</a:t>
            </a:r>
            <a:r>
              <a:rPr lang="en-US" altLang="ko-KR" sz="1000" dirty="0"/>
              <a:t>(</a:t>
            </a:r>
            <a:r>
              <a:rPr lang="ko-KR" altLang="en-US" sz="1000" dirty="0"/>
              <a:t>스마트</a:t>
            </a:r>
            <a:r>
              <a:rPr lang="en-US" altLang="ko-KR" sz="1000" dirty="0"/>
              <a:t>)</a:t>
            </a:r>
            <a:r>
              <a:rPr lang="ko-KR" altLang="en-US" sz="1000" dirty="0"/>
              <a:t> 차량</a:t>
            </a:r>
            <a:endParaRPr lang="en-US" altLang="ko-KR" sz="1000" dirty="0"/>
          </a:p>
          <a:p>
            <a:r>
              <a:rPr lang="ko-KR" altLang="en-US" sz="1000" dirty="0" err="1"/>
              <a:t>니로차량</a:t>
            </a:r>
            <a:r>
              <a:rPr lang="ko-KR" altLang="en-US" sz="1000" dirty="0"/>
              <a:t> 수준으로 </a:t>
            </a:r>
            <a:r>
              <a:rPr lang="en-US" altLang="ko-KR" sz="1000" dirty="0"/>
              <a:t>Waypoint </a:t>
            </a:r>
          </a:p>
          <a:p>
            <a:r>
              <a:rPr lang="ko-KR" altLang="en-US" sz="1000" dirty="0"/>
              <a:t> 기반 자용주행</a:t>
            </a:r>
            <a:r>
              <a:rPr lang="en-US" altLang="ko-KR" sz="1000" dirty="0"/>
              <a:t>(</a:t>
            </a:r>
            <a:r>
              <a:rPr lang="ko-KR" altLang="en-US" sz="1000" dirty="0"/>
              <a:t>기본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>
                <a:solidFill>
                  <a:srgbClr val="FF0000"/>
                </a:solidFill>
              </a:rPr>
              <a:t>신규 인력 </a:t>
            </a:r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r>
              <a:rPr lang="ko-KR" altLang="en-US" sz="1000" dirty="0">
                <a:solidFill>
                  <a:srgbClr val="FF0000"/>
                </a:solidFill>
              </a:rPr>
              <a:t>명 충원</a:t>
            </a:r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인지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제어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endParaRPr lang="en-US" altLang="ko-KR" sz="1000" dirty="0">
              <a:solidFill>
                <a:srgbClr val="FF0000"/>
              </a:solidFill>
            </a:endParaRPr>
          </a:p>
          <a:p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18BFC-66B7-43A3-8CAC-7AD28E15E344}"/>
              </a:ext>
            </a:extLst>
          </p:cNvPr>
          <p:cNvSpPr txBox="1"/>
          <p:nvPr/>
        </p:nvSpPr>
        <p:spPr>
          <a:xfrm>
            <a:off x="7421373" y="3250066"/>
            <a:ext cx="32496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인지</a:t>
            </a:r>
            <a:r>
              <a:rPr lang="en-US" altLang="ko-KR" sz="1000" dirty="0"/>
              <a:t>/</a:t>
            </a:r>
            <a:r>
              <a:rPr lang="ko-KR" altLang="en-US" sz="1000" dirty="0"/>
              <a:t>판단</a:t>
            </a:r>
            <a:r>
              <a:rPr lang="en-US" altLang="ko-KR" sz="1000" dirty="0"/>
              <a:t>/</a:t>
            </a:r>
            <a:r>
              <a:rPr lang="ko-KR" altLang="en-US" sz="1000" dirty="0"/>
              <a:t>제어 </a:t>
            </a:r>
            <a:r>
              <a:rPr lang="en-US" altLang="ko-KR" sz="1000" dirty="0"/>
              <a:t>Full </a:t>
            </a:r>
            <a:r>
              <a:rPr lang="ko-KR" altLang="en-US" sz="1000" dirty="0"/>
              <a:t>기능</a:t>
            </a:r>
            <a:r>
              <a:rPr lang="en-US" altLang="ko-KR" sz="1000" dirty="0"/>
              <a:t> </a:t>
            </a:r>
            <a:r>
              <a:rPr lang="ko-KR" altLang="en-US" sz="1000" dirty="0"/>
              <a:t>검증 및 구현</a:t>
            </a:r>
            <a:endParaRPr lang="en-US" altLang="ko-KR" sz="1000" dirty="0"/>
          </a:p>
          <a:p>
            <a:r>
              <a:rPr lang="ko-KR" altLang="en-US" sz="1000" dirty="0"/>
              <a:t>부분검증 하여</a:t>
            </a:r>
            <a:r>
              <a:rPr lang="en-US" altLang="ko-KR" sz="1000" dirty="0"/>
              <a:t>, </a:t>
            </a:r>
            <a:r>
              <a:rPr lang="ko-KR" altLang="en-US" sz="1000" dirty="0"/>
              <a:t>안정성 확보하면서 통합 추진</a:t>
            </a:r>
            <a:r>
              <a:rPr lang="en-US" altLang="ko-KR" sz="1000" dirty="0"/>
              <a:t>, </a:t>
            </a:r>
            <a:r>
              <a:rPr lang="ko-KR" altLang="en-US" sz="1000" dirty="0"/>
              <a:t>안정화</a:t>
            </a:r>
            <a:r>
              <a:rPr lang="en-US" altLang="ko-KR" sz="1000" dirty="0"/>
              <a:t> </a:t>
            </a:r>
          </a:p>
          <a:p>
            <a:r>
              <a:rPr lang="ko-KR" altLang="en-US" sz="1000" dirty="0"/>
              <a:t>차량제어 인터페이스 튜닝</a:t>
            </a:r>
            <a:r>
              <a:rPr lang="en-US" altLang="ko-KR" sz="1000" dirty="0"/>
              <a:t>, </a:t>
            </a:r>
            <a:r>
              <a:rPr lang="ko-KR" altLang="en-US" sz="1000" dirty="0"/>
              <a:t>센서 캘리브레이션  </a:t>
            </a:r>
            <a:endParaRPr lang="en-US" altLang="ko-KR" sz="1000" dirty="0"/>
          </a:p>
          <a:p>
            <a:r>
              <a:rPr lang="ko-KR" altLang="en-US" sz="1000" dirty="0">
                <a:solidFill>
                  <a:srgbClr val="FF0000"/>
                </a:solidFill>
              </a:rPr>
              <a:t>산학연계 인지</a:t>
            </a:r>
            <a:r>
              <a:rPr lang="en-US" altLang="ko-KR" sz="1000" dirty="0">
                <a:solidFill>
                  <a:srgbClr val="FF0000"/>
                </a:solidFill>
              </a:rPr>
              <a:t>/</a:t>
            </a:r>
            <a:r>
              <a:rPr lang="ko-KR" altLang="en-US" sz="1000" dirty="0">
                <a:solidFill>
                  <a:srgbClr val="FF0000"/>
                </a:solidFill>
              </a:rPr>
              <a:t>제어 알고리즘 협업</a:t>
            </a:r>
            <a:endParaRPr lang="en-US" altLang="ko-KR" sz="1000" dirty="0">
              <a:solidFill>
                <a:srgbClr val="FF0000"/>
              </a:solidFill>
            </a:endParaRPr>
          </a:p>
          <a:p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58A672-0842-4C3A-A8BC-51DD307D906B}"/>
              </a:ext>
            </a:extLst>
          </p:cNvPr>
          <p:cNvSpPr/>
          <p:nvPr/>
        </p:nvSpPr>
        <p:spPr>
          <a:xfrm>
            <a:off x="6317960" y="5536519"/>
            <a:ext cx="1601017" cy="6720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15A712-3E38-4A4F-A893-D6DFE0239A12}"/>
              </a:ext>
            </a:extLst>
          </p:cNvPr>
          <p:cNvSpPr/>
          <p:nvPr/>
        </p:nvSpPr>
        <p:spPr>
          <a:xfrm>
            <a:off x="8158381" y="5536518"/>
            <a:ext cx="1558440" cy="6720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B3772F-6632-4906-B56D-408F60D5BFC7}"/>
              </a:ext>
            </a:extLst>
          </p:cNvPr>
          <p:cNvSpPr/>
          <p:nvPr/>
        </p:nvSpPr>
        <p:spPr>
          <a:xfrm>
            <a:off x="5677810" y="4539361"/>
            <a:ext cx="1007914" cy="692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D7A560-689A-4BCC-93C5-54A2C1D05D71}"/>
              </a:ext>
            </a:extLst>
          </p:cNvPr>
          <p:cNvSpPr txBox="1"/>
          <p:nvPr/>
        </p:nvSpPr>
        <p:spPr>
          <a:xfrm>
            <a:off x="5581934" y="4693247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제주혁신도시 관제 개발</a:t>
            </a:r>
            <a:endParaRPr lang="en-US" altLang="ko-KR" sz="1000" dirty="0"/>
          </a:p>
          <a:p>
            <a:r>
              <a:rPr lang="ko-KR" altLang="en-US" sz="1000" dirty="0"/>
              <a:t>설계 및 요구사항 전달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F660C6-00BA-4B5A-9668-7D4C0AD2FA60}"/>
              </a:ext>
            </a:extLst>
          </p:cNvPr>
          <p:cNvSpPr/>
          <p:nvPr/>
        </p:nvSpPr>
        <p:spPr>
          <a:xfrm>
            <a:off x="6949873" y="4539939"/>
            <a:ext cx="1579323" cy="72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02BAA64-5E17-4E38-BA93-DEF0A5A05CE0}"/>
              </a:ext>
            </a:extLst>
          </p:cNvPr>
          <p:cNvSpPr/>
          <p:nvPr/>
        </p:nvSpPr>
        <p:spPr>
          <a:xfrm>
            <a:off x="5595680" y="4500871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24A89-70DE-46FA-A52F-8B29B885A4A6}"/>
              </a:ext>
            </a:extLst>
          </p:cNvPr>
          <p:cNvSpPr txBox="1"/>
          <p:nvPr/>
        </p:nvSpPr>
        <p:spPr>
          <a:xfrm>
            <a:off x="7303269" y="4673845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알파버전</a:t>
            </a:r>
            <a:r>
              <a:rPr lang="en-US" altLang="ko-KR" sz="1000" dirty="0"/>
              <a:t>(</a:t>
            </a:r>
            <a:r>
              <a:rPr lang="ko-KR" altLang="en-US" sz="1000" dirty="0"/>
              <a:t>기본</a:t>
            </a:r>
            <a:r>
              <a:rPr lang="en-US" altLang="ko-KR" sz="1000" dirty="0"/>
              <a:t>)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7566CB-CA99-4CE5-B526-FDF986AE32D6}"/>
              </a:ext>
            </a:extLst>
          </p:cNvPr>
          <p:cNvSpPr/>
          <p:nvPr/>
        </p:nvSpPr>
        <p:spPr>
          <a:xfrm>
            <a:off x="8748378" y="4539939"/>
            <a:ext cx="1011940" cy="770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0FAD3C-A660-4CB6-8185-916D230A1DDE}"/>
              </a:ext>
            </a:extLst>
          </p:cNvPr>
          <p:cNvSpPr txBox="1"/>
          <p:nvPr/>
        </p:nvSpPr>
        <p:spPr>
          <a:xfrm>
            <a:off x="8735717" y="4686015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베타버전</a:t>
            </a:r>
            <a:r>
              <a:rPr lang="en-US" altLang="ko-KR" sz="1000" dirty="0"/>
              <a:t>(</a:t>
            </a:r>
            <a:r>
              <a:rPr lang="ko-KR" altLang="en-US" sz="1000" dirty="0"/>
              <a:t>서비스</a:t>
            </a:r>
            <a:r>
              <a:rPr lang="en-US" altLang="ko-KR" sz="1000" dirty="0"/>
              <a:t>)</a:t>
            </a:r>
          </a:p>
          <a:p>
            <a:pPr algn="ctr"/>
            <a:r>
              <a:rPr lang="en-US" altLang="ko-KR" sz="1000" dirty="0"/>
              <a:t>QC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1AAD99-E316-4911-BE01-2FD413D34D81}"/>
              </a:ext>
            </a:extLst>
          </p:cNvPr>
          <p:cNvSpPr txBox="1"/>
          <p:nvPr/>
        </p:nvSpPr>
        <p:spPr>
          <a:xfrm>
            <a:off x="6208622" y="5680283"/>
            <a:ext cx="12987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설계</a:t>
            </a:r>
            <a:r>
              <a:rPr lang="en-US" altLang="ko-KR" sz="1000" dirty="0"/>
              <a:t>, IoT </a:t>
            </a:r>
            <a:r>
              <a:rPr lang="ko-KR" altLang="en-US" sz="1000" dirty="0"/>
              <a:t>부분 검증</a:t>
            </a:r>
            <a:endParaRPr lang="en-US" altLang="ko-KR" sz="1000" dirty="0"/>
          </a:p>
          <a:p>
            <a:r>
              <a:rPr lang="en-US" altLang="ko-KR" sz="1000" dirty="0"/>
              <a:t>CAN Interface</a:t>
            </a:r>
            <a:r>
              <a:rPr lang="ko-KR" altLang="en-US" sz="1000" dirty="0"/>
              <a:t> 분석</a:t>
            </a:r>
            <a:endParaRPr lang="en-US" altLang="ko-KR" sz="1000" dirty="0"/>
          </a:p>
          <a:p>
            <a:r>
              <a:rPr lang="ko-KR" altLang="en-US" sz="1000" dirty="0">
                <a:solidFill>
                  <a:srgbClr val="FF0000"/>
                </a:solidFill>
              </a:rPr>
              <a:t>경력 </a:t>
            </a:r>
            <a:r>
              <a:rPr lang="en-US" altLang="ko-KR" sz="1000" dirty="0">
                <a:solidFill>
                  <a:srgbClr val="FF0000"/>
                </a:solidFill>
              </a:rPr>
              <a:t>1</a:t>
            </a:r>
            <a:r>
              <a:rPr lang="ko-KR" altLang="en-US" sz="1000" dirty="0">
                <a:solidFill>
                  <a:srgbClr val="FF0000"/>
                </a:solidFill>
              </a:rPr>
              <a:t>명 충원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21C84D-5FB1-465B-8EF7-BE08BEB628FC}"/>
              </a:ext>
            </a:extLst>
          </p:cNvPr>
          <p:cNvSpPr txBox="1"/>
          <p:nvPr/>
        </p:nvSpPr>
        <p:spPr>
          <a:xfrm>
            <a:off x="8031827" y="5689409"/>
            <a:ext cx="1558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시제품 제작</a:t>
            </a:r>
            <a:r>
              <a:rPr lang="en-US" altLang="ko-KR" sz="1000" dirty="0"/>
              <a:t>, H/W, Case</a:t>
            </a:r>
          </a:p>
          <a:p>
            <a:r>
              <a:rPr lang="en-US" altLang="ko-KR" sz="1000" dirty="0"/>
              <a:t>CAN Interface</a:t>
            </a:r>
            <a:r>
              <a:rPr lang="ko-KR" altLang="en-US" sz="1000" dirty="0"/>
              <a:t> 튜닝</a:t>
            </a:r>
            <a:endParaRPr lang="en-US" altLang="ko-KR" sz="1000" dirty="0">
              <a:solidFill>
                <a:srgbClr val="FF0000"/>
              </a:solidFill>
            </a:endParaRPr>
          </a:p>
          <a:p>
            <a:r>
              <a:rPr lang="ko-KR" altLang="en-US" sz="1000" dirty="0"/>
              <a:t>안정화 튜닝</a:t>
            </a:r>
            <a:endParaRPr lang="en-US" altLang="ko-KR" sz="10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84AC720-A887-4681-BF9F-C7951A5DDDF4}"/>
              </a:ext>
            </a:extLst>
          </p:cNvPr>
          <p:cNvSpPr/>
          <p:nvPr/>
        </p:nvSpPr>
        <p:spPr>
          <a:xfrm>
            <a:off x="9959876" y="4540748"/>
            <a:ext cx="1049050" cy="7487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27F195-54ED-451F-BA51-A54B54298C99}"/>
              </a:ext>
            </a:extLst>
          </p:cNvPr>
          <p:cNvSpPr txBox="1"/>
          <p:nvPr/>
        </p:nvSpPr>
        <p:spPr>
          <a:xfrm>
            <a:off x="10126937" y="469324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배포</a:t>
            </a:r>
            <a:endParaRPr lang="en-US" altLang="ko-KR" sz="1000" dirty="0"/>
          </a:p>
          <a:p>
            <a:pPr algn="ctr"/>
            <a:r>
              <a:rPr lang="en-US" altLang="ko-KR" sz="1000" dirty="0"/>
              <a:t>RC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D85094-DBB0-45A8-9589-6B97FC4D20CF}"/>
              </a:ext>
            </a:extLst>
          </p:cNvPr>
          <p:cNvCxnSpPr>
            <a:cxnSpLocks/>
          </p:cNvCxnSpPr>
          <p:nvPr/>
        </p:nvCxnSpPr>
        <p:spPr>
          <a:xfrm flipH="1">
            <a:off x="5583676" y="2895600"/>
            <a:ext cx="6147" cy="3423303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A4B2387-3B30-4306-8CC7-B4C92E8D2B35}"/>
              </a:ext>
            </a:extLst>
          </p:cNvPr>
          <p:cNvCxnSpPr>
            <a:cxnSpLocks/>
          </p:cNvCxnSpPr>
          <p:nvPr/>
        </p:nvCxnSpPr>
        <p:spPr>
          <a:xfrm flipH="1">
            <a:off x="7431093" y="2882073"/>
            <a:ext cx="6147" cy="3423303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E1C3388-3A76-4781-9BEA-87E1D63361ED}"/>
              </a:ext>
            </a:extLst>
          </p:cNvPr>
          <p:cNvCxnSpPr>
            <a:cxnSpLocks/>
          </p:cNvCxnSpPr>
          <p:nvPr/>
        </p:nvCxnSpPr>
        <p:spPr>
          <a:xfrm flipH="1">
            <a:off x="9267849" y="2865366"/>
            <a:ext cx="6147" cy="3423303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2B4ECEF-03D7-4CF0-88EA-E84364DB9DBC}"/>
              </a:ext>
            </a:extLst>
          </p:cNvPr>
          <p:cNvSpPr/>
          <p:nvPr/>
        </p:nvSpPr>
        <p:spPr>
          <a:xfrm>
            <a:off x="9956773" y="5536518"/>
            <a:ext cx="1167764" cy="6720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7DB6E6-1C54-45ED-8391-241E9EDE1CD9}"/>
              </a:ext>
            </a:extLst>
          </p:cNvPr>
          <p:cNvSpPr txBox="1"/>
          <p:nvPr/>
        </p:nvSpPr>
        <p:spPr>
          <a:xfrm>
            <a:off x="9929417" y="5689409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안정화</a:t>
            </a:r>
            <a:r>
              <a:rPr lang="en-US" altLang="ko-KR" sz="1000" dirty="0"/>
              <a:t>, </a:t>
            </a:r>
            <a:r>
              <a:rPr lang="ko-KR" altLang="en-US" sz="1000" dirty="0"/>
              <a:t>고도화</a:t>
            </a:r>
            <a:endParaRPr lang="en-US" altLang="ko-KR" sz="1000" dirty="0"/>
          </a:p>
          <a:p>
            <a:r>
              <a:rPr lang="ko-KR" altLang="en-US" sz="1000" dirty="0"/>
              <a:t>현장 대응</a:t>
            </a:r>
            <a:endParaRPr lang="en-US" altLang="ko-KR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36EFB99-B628-4CBC-B6C5-1FBEC6AE6D94}"/>
              </a:ext>
            </a:extLst>
          </p:cNvPr>
          <p:cNvSpPr/>
          <p:nvPr/>
        </p:nvSpPr>
        <p:spPr>
          <a:xfrm>
            <a:off x="5595680" y="3122697"/>
            <a:ext cx="143436" cy="143435"/>
          </a:xfrm>
          <a:prstGeom prst="ellipse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15DCC0-88A2-44D7-9ECC-77D03BAC8BFB}"/>
              </a:ext>
            </a:extLst>
          </p:cNvPr>
          <p:cNvSpPr/>
          <p:nvPr/>
        </p:nvSpPr>
        <p:spPr>
          <a:xfrm>
            <a:off x="5441823" y="3122698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7AF78B8-9876-4770-B1C7-24A392074B81}"/>
              </a:ext>
            </a:extLst>
          </p:cNvPr>
          <p:cNvSpPr/>
          <p:nvPr/>
        </p:nvSpPr>
        <p:spPr>
          <a:xfrm>
            <a:off x="7091079" y="3119825"/>
            <a:ext cx="143436" cy="143435"/>
          </a:xfrm>
          <a:prstGeom prst="ellipse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17C1AD1-AD22-427B-AF3E-364F5B480156}"/>
              </a:ext>
            </a:extLst>
          </p:cNvPr>
          <p:cNvSpPr/>
          <p:nvPr/>
        </p:nvSpPr>
        <p:spPr>
          <a:xfrm>
            <a:off x="6949873" y="3119825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14131B9-E220-42AB-980A-DEF7DBFBBA60}"/>
              </a:ext>
            </a:extLst>
          </p:cNvPr>
          <p:cNvSpPr/>
          <p:nvPr/>
        </p:nvSpPr>
        <p:spPr>
          <a:xfrm>
            <a:off x="10969739" y="3121687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2AE0570-D500-4047-8269-C9FAEE106737}"/>
              </a:ext>
            </a:extLst>
          </p:cNvPr>
          <p:cNvSpPr/>
          <p:nvPr/>
        </p:nvSpPr>
        <p:spPr>
          <a:xfrm>
            <a:off x="6658501" y="4503479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BD238ED-2108-40FA-9371-9ABD066E2BF5}"/>
              </a:ext>
            </a:extLst>
          </p:cNvPr>
          <p:cNvSpPr/>
          <p:nvPr/>
        </p:nvSpPr>
        <p:spPr>
          <a:xfrm>
            <a:off x="6811186" y="4504220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E0306C0-AB11-4DED-BFC1-795BAF6AF32C}"/>
              </a:ext>
            </a:extLst>
          </p:cNvPr>
          <p:cNvSpPr/>
          <p:nvPr/>
        </p:nvSpPr>
        <p:spPr>
          <a:xfrm>
            <a:off x="8521344" y="4503479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23C4956-02EF-4186-AC84-144242AED239}"/>
              </a:ext>
            </a:extLst>
          </p:cNvPr>
          <p:cNvSpPr/>
          <p:nvPr/>
        </p:nvSpPr>
        <p:spPr>
          <a:xfrm>
            <a:off x="8669775" y="4500871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C1F4124-4221-44DE-97AA-D84819E400D8}"/>
              </a:ext>
            </a:extLst>
          </p:cNvPr>
          <p:cNvSpPr/>
          <p:nvPr/>
        </p:nvSpPr>
        <p:spPr>
          <a:xfrm>
            <a:off x="9759480" y="4508079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D4095FB-D7B0-4D3B-8734-27DEEFA60C19}"/>
              </a:ext>
            </a:extLst>
          </p:cNvPr>
          <p:cNvSpPr/>
          <p:nvPr/>
        </p:nvSpPr>
        <p:spPr>
          <a:xfrm>
            <a:off x="9903666" y="4500570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C37BA30-3984-46AC-8C55-20BD8E82EE04}"/>
              </a:ext>
            </a:extLst>
          </p:cNvPr>
          <p:cNvSpPr/>
          <p:nvPr/>
        </p:nvSpPr>
        <p:spPr>
          <a:xfrm>
            <a:off x="10969739" y="4500570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92873D8-CFF8-4CAA-99DE-44F5FE38B6EB}"/>
              </a:ext>
            </a:extLst>
          </p:cNvPr>
          <p:cNvSpPr/>
          <p:nvPr/>
        </p:nvSpPr>
        <p:spPr>
          <a:xfrm>
            <a:off x="9847901" y="5493472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E2BE0EC-D86D-4A4A-9F1F-9FBD06A669D7}"/>
              </a:ext>
            </a:extLst>
          </p:cNvPr>
          <p:cNvSpPr/>
          <p:nvPr/>
        </p:nvSpPr>
        <p:spPr>
          <a:xfrm>
            <a:off x="7888391" y="5499452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95D1950-AFC6-442B-9662-8C5E50724041}"/>
              </a:ext>
            </a:extLst>
          </p:cNvPr>
          <p:cNvSpPr/>
          <p:nvPr/>
        </p:nvSpPr>
        <p:spPr>
          <a:xfrm>
            <a:off x="6180617" y="5500375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FDD216F-DFA8-4779-AB6F-D5A46CEC4CEE}"/>
              </a:ext>
            </a:extLst>
          </p:cNvPr>
          <p:cNvSpPr/>
          <p:nvPr/>
        </p:nvSpPr>
        <p:spPr>
          <a:xfrm>
            <a:off x="9697014" y="5496599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F766570-BBF6-4E68-A5D9-255F70B89CCD}"/>
              </a:ext>
            </a:extLst>
          </p:cNvPr>
          <p:cNvSpPr/>
          <p:nvPr/>
        </p:nvSpPr>
        <p:spPr>
          <a:xfrm>
            <a:off x="8031827" y="5500375"/>
            <a:ext cx="143436" cy="14343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42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317054-47CD-4EBD-BFAE-C1085ED4B9B3}"/>
              </a:ext>
            </a:extLst>
          </p:cNvPr>
          <p:cNvSpPr txBox="1"/>
          <p:nvPr/>
        </p:nvSpPr>
        <p:spPr>
          <a:xfrm>
            <a:off x="3594353" y="2828835"/>
            <a:ext cx="5043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/>
              <a:t>감사합니다</a:t>
            </a:r>
            <a:r>
              <a:rPr lang="en-US" altLang="ko-KR" sz="7200" b="1" dirty="0"/>
              <a:t>.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19236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F5004-2343-4D64-B2D4-EF97A3B8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41"/>
            <a:ext cx="10515600" cy="1325563"/>
          </a:xfrm>
        </p:spPr>
        <p:txBody>
          <a:bodyPr/>
          <a:lstStyle/>
          <a:p>
            <a:r>
              <a:rPr lang="ko-KR" altLang="en-US" b="1" dirty="0"/>
              <a:t>전원시스템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2A9F1E-5ADB-4DA8-97E4-658E745DB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31" y="2615151"/>
            <a:ext cx="5959383" cy="40236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FCBD5E-EA9E-4303-9CEE-49E00622C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10" y="3899439"/>
            <a:ext cx="4241123" cy="27286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7B7CE4-0B14-405E-97FF-F528FCF34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486" y="1825860"/>
            <a:ext cx="2946888" cy="103734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88BB6ED-2371-4DFA-9386-CAAD199A618E}"/>
              </a:ext>
            </a:extLst>
          </p:cNvPr>
          <p:cNvSpPr/>
          <p:nvPr/>
        </p:nvSpPr>
        <p:spPr>
          <a:xfrm>
            <a:off x="3353268" y="2098233"/>
            <a:ext cx="210766" cy="223737"/>
          </a:xfrm>
          <a:prstGeom prst="ellipse">
            <a:avLst/>
          </a:prstGeom>
          <a:noFill/>
          <a:ln w="25400">
            <a:solidFill>
              <a:srgbClr val="FF0000">
                <a:alpha val="9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C7316F2-9303-4120-8340-9C3BA12DCEA6}"/>
              </a:ext>
            </a:extLst>
          </p:cNvPr>
          <p:cNvCxnSpPr>
            <a:cxnSpLocks/>
            <a:stCxn id="10" idx="4"/>
          </p:cNvCxnSpPr>
          <p:nvPr/>
        </p:nvCxnSpPr>
        <p:spPr>
          <a:xfrm rot="5400000">
            <a:off x="1696385" y="2227996"/>
            <a:ext cx="1668292" cy="1856241"/>
          </a:xfrm>
          <a:prstGeom prst="curved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CAACE26-978C-4D15-9F75-4047308C50E7}"/>
              </a:ext>
            </a:extLst>
          </p:cNvPr>
          <p:cNvSpPr/>
          <p:nvPr/>
        </p:nvSpPr>
        <p:spPr>
          <a:xfrm>
            <a:off x="3737022" y="2093369"/>
            <a:ext cx="210766" cy="223737"/>
          </a:xfrm>
          <a:prstGeom prst="ellipse">
            <a:avLst/>
          </a:prstGeom>
          <a:noFill/>
          <a:ln w="25400">
            <a:solidFill>
              <a:srgbClr val="FF0000">
                <a:alpha val="98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C3C8CC11-5E79-40A7-B050-7D890BB8924A}"/>
              </a:ext>
            </a:extLst>
          </p:cNvPr>
          <p:cNvCxnSpPr>
            <a:cxnSpLocks/>
            <a:stCxn id="17" idx="4"/>
          </p:cNvCxnSpPr>
          <p:nvPr/>
        </p:nvCxnSpPr>
        <p:spPr>
          <a:xfrm rot="5400000">
            <a:off x="2109562" y="2529797"/>
            <a:ext cx="1945535" cy="1520153"/>
          </a:xfrm>
          <a:prstGeom prst="curvedConnector3">
            <a:avLst>
              <a:gd name="adj1" fmla="val 89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766ED9-B97A-40A7-9CF2-A51F187F7550}"/>
              </a:ext>
            </a:extLst>
          </p:cNvPr>
          <p:cNvSpPr/>
          <p:nvPr/>
        </p:nvSpPr>
        <p:spPr>
          <a:xfrm>
            <a:off x="2876729" y="2093369"/>
            <a:ext cx="476539" cy="228601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07BAC997-BF89-425B-9A01-4E0533E1348D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1515640" y="2303359"/>
            <a:ext cx="1580748" cy="1617971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371EDA16-B1B7-49BB-94E7-90303F640655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1672946" y="2841393"/>
            <a:ext cx="1961476" cy="922631"/>
          </a:xfrm>
          <a:prstGeom prst="curvedConnector3">
            <a:avLst>
              <a:gd name="adj1" fmla="val 80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BB5FB827-9C51-4ED0-81DB-B8B24CC91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028" y="4961109"/>
            <a:ext cx="1265521" cy="371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4C734A-198A-4733-A7D0-DDC60337B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835" y="1825860"/>
            <a:ext cx="2685631" cy="1990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28DAB2-1B7B-4285-AE9C-81D1E3F036A9}"/>
              </a:ext>
            </a:extLst>
          </p:cNvPr>
          <p:cNvSpPr txBox="1"/>
          <p:nvPr/>
        </p:nvSpPr>
        <p:spPr>
          <a:xfrm>
            <a:off x="838200" y="1029635"/>
            <a:ext cx="817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현재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전원시스템의 복잡한 케이블을 간소화</a:t>
            </a:r>
            <a:r>
              <a:rPr lang="en-US" altLang="ko-KR" b="1" dirty="0">
                <a:solidFill>
                  <a:srgbClr val="0070C0"/>
                </a:solidFill>
              </a:rPr>
              <a:t>(PCB</a:t>
            </a:r>
            <a:r>
              <a:rPr lang="ko-KR" altLang="en-US" b="1" dirty="0">
                <a:solidFill>
                  <a:srgbClr val="0070C0"/>
                </a:solidFill>
              </a:rPr>
              <a:t>활용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중복케이블 제거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ko-KR" altLang="en-US" b="1" dirty="0">
                <a:solidFill>
                  <a:srgbClr val="0070C0"/>
                </a:solidFill>
              </a:rPr>
              <a:t>하여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케이블링관련 불량률 최소화와 장애조치 시간 단축 기대</a:t>
            </a:r>
          </a:p>
        </p:txBody>
      </p:sp>
    </p:spTree>
    <p:extLst>
      <p:ext uri="{BB962C8B-B14F-4D97-AF65-F5344CB8AC3E}">
        <p14:creationId xmlns:p14="http://schemas.microsoft.com/office/powerpoint/2010/main" val="138889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02C77-AF43-4DDC-A976-9E216F1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06"/>
            <a:ext cx="10515600" cy="1325563"/>
          </a:xfrm>
        </p:spPr>
        <p:txBody>
          <a:bodyPr/>
          <a:lstStyle/>
          <a:p>
            <a:r>
              <a:rPr lang="ko-KR" altLang="en-US" b="1" dirty="0"/>
              <a:t>센서구성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762247-7724-4E4C-BC44-B3F82634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7" y="2507599"/>
            <a:ext cx="6115050" cy="3667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660629-352B-4C10-8E03-ED7EE6CA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713" y="2355198"/>
            <a:ext cx="5972175" cy="397192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1FD0E6-8DA0-4D97-AD98-6445758D92B7}"/>
              </a:ext>
            </a:extLst>
          </p:cNvPr>
          <p:cNvSpPr/>
          <p:nvPr/>
        </p:nvSpPr>
        <p:spPr>
          <a:xfrm>
            <a:off x="4115779" y="5359048"/>
            <a:ext cx="661481" cy="466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OBU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E96E9-0272-4884-B598-DFCDEBE3DFFA}"/>
              </a:ext>
            </a:extLst>
          </p:cNvPr>
          <p:cNvSpPr txBox="1"/>
          <p:nvPr/>
        </p:nvSpPr>
        <p:spPr>
          <a:xfrm>
            <a:off x="838200" y="1029635"/>
            <a:ext cx="960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현재의 자율주행센서 사용의 고도화 차원으로 중복된 센싱 영역의 센서 제거기술을 확보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b="1" dirty="0">
                <a:solidFill>
                  <a:srgbClr val="0070C0"/>
                </a:solidFill>
              </a:rPr>
              <a:t>고가의 센서 대체품을 발굴 및 활용 기술을 개발하여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r>
              <a:rPr lang="ko-KR" altLang="en-US" b="1" dirty="0">
                <a:solidFill>
                  <a:srgbClr val="0070C0"/>
                </a:solidFill>
              </a:rPr>
              <a:t> 비용 절감 기대 효과</a:t>
            </a:r>
          </a:p>
        </p:txBody>
      </p:sp>
    </p:spTree>
    <p:extLst>
      <p:ext uri="{BB962C8B-B14F-4D97-AF65-F5344CB8AC3E}">
        <p14:creationId xmlns:p14="http://schemas.microsoft.com/office/powerpoint/2010/main" val="135578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9DBA6-1654-473B-8E31-74475393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70"/>
            <a:ext cx="10515600" cy="1325563"/>
          </a:xfrm>
        </p:spPr>
        <p:txBody>
          <a:bodyPr/>
          <a:lstStyle/>
          <a:p>
            <a:r>
              <a:rPr lang="en-US" altLang="ko-KR" b="1" dirty="0"/>
              <a:t>SML (</a:t>
            </a:r>
            <a:r>
              <a:rPr lang="ko-KR" altLang="en-US" b="1" dirty="0"/>
              <a:t>서울대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AD</a:t>
            </a:r>
            <a:r>
              <a:rPr lang="ko-KR" altLang="en-US" b="1" dirty="0"/>
              <a:t> 플랫폼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B90334-6426-4B7E-AE0F-98D3991B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445" y="1267655"/>
            <a:ext cx="2195873" cy="12098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614399-3762-4081-83FA-6CC4038E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444" y="3765357"/>
            <a:ext cx="4043071" cy="28915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8FF64DF-27A3-4E00-B59F-9A333972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445" y="2440831"/>
            <a:ext cx="2195873" cy="11446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B97EA4-735F-4AE3-BC5B-56367E6FD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318" y="1250995"/>
            <a:ext cx="1847198" cy="118632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D964246-4A15-4685-B50B-7123BD4FE14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18" y="2411618"/>
            <a:ext cx="1847198" cy="1186323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D2F9CD-35EC-49C2-BFDE-65FD7801B05F}"/>
              </a:ext>
            </a:extLst>
          </p:cNvPr>
          <p:cNvSpPr txBox="1"/>
          <p:nvPr/>
        </p:nvSpPr>
        <p:spPr>
          <a:xfrm>
            <a:off x="838200" y="1029635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SML</a:t>
            </a:r>
            <a:r>
              <a:rPr lang="ko-KR" altLang="en-US" b="1" dirty="0">
                <a:solidFill>
                  <a:srgbClr val="0070C0"/>
                </a:solidFill>
              </a:rPr>
              <a:t>과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자율주행 플랫폼 전략적 파트너십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DC2803-8FB6-4FAA-8040-60FF365FD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711" y="2036912"/>
            <a:ext cx="3445826" cy="2287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E2C885-0748-49D7-BAE0-F2188E09F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11" y="4450487"/>
            <a:ext cx="3445826" cy="21397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412669-AE5B-49EE-9A87-0E80B65398DE}"/>
              </a:ext>
            </a:extLst>
          </p:cNvPr>
          <p:cNvSpPr txBox="1"/>
          <p:nvPr/>
        </p:nvSpPr>
        <p:spPr>
          <a:xfrm>
            <a:off x="7742247" y="2191097"/>
            <a:ext cx="17322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 Automated </a:t>
            </a:r>
            <a:r>
              <a:rPr lang="ko-KR" altLang="en-US" sz="1000" b="1" dirty="0" err="1">
                <a:solidFill>
                  <a:srgbClr val="FF0000"/>
                </a:solidFill>
              </a:rPr>
              <a:t>Vehicle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</a:rPr>
              <a:t>Test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83E1B7-E569-443C-908C-CDE740D981C1}"/>
              </a:ext>
            </a:extLst>
          </p:cNvPr>
          <p:cNvSpPr txBox="1"/>
          <p:nvPr/>
        </p:nvSpPr>
        <p:spPr>
          <a:xfrm>
            <a:off x="8023300" y="3272426"/>
            <a:ext cx="11701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solidFill>
                  <a:srgbClr val="FF0000"/>
                </a:solidFill>
              </a:rPr>
              <a:t>Validation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err="1">
                <a:solidFill>
                  <a:srgbClr val="FF0000"/>
                </a:solidFill>
              </a:rPr>
              <a:t>test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F367F-F8D2-49C7-BF07-D0294B34997C}"/>
              </a:ext>
            </a:extLst>
          </p:cNvPr>
          <p:cNvSpPr txBox="1"/>
          <p:nvPr/>
        </p:nvSpPr>
        <p:spPr>
          <a:xfrm>
            <a:off x="9937886" y="2161884"/>
            <a:ext cx="17325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 GPS(INS-P) </a:t>
            </a:r>
            <a:r>
              <a:rPr lang="ko-KR" altLang="en-US" sz="1000" b="1" dirty="0" err="1">
                <a:solidFill>
                  <a:srgbClr val="FF0000"/>
                </a:solidFill>
              </a:rPr>
              <a:t>Managing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4FF0735-B29F-4B17-A1FA-4D71D2A32772}"/>
              </a:ext>
            </a:extLst>
          </p:cNvPr>
          <p:cNvSpPr/>
          <p:nvPr/>
        </p:nvSpPr>
        <p:spPr>
          <a:xfrm>
            <a:off x="707711" y="1643167"/>
            <a:ext cx="3445826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Platform Architecture</a:t>
            </a:r>
            <a:endParaRPr lang="ko-KR" altLang="en-US" sz="1000" b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2B23E2D-E080-4CA8-BE7F-80C2C101A6CD}"/>
              </a:ext>
            </a:extLst>
          </p:cNvPr>
          <p:cNvSpPr/>
          <p:nvPr/>
        </p:nvSpPr>
        <p:spPr>
          <a:xfrm>
            <a:off x="4296421" y="1641864"/>
            <a:ext cx="2982456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 Control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Interface</a:t>
            </a:r>
            <a:endParaRPr lang="ko-KR" altLang="en-US" sz="10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9E68C23-8E66-4ADB-8067-7CFF54C7A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7310" y="2223549"/>
            <a:ext cx="2429933" cy="7943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01698F6-1C30-442C-9F61-167A10CC0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4688" y="3003529"/>
            <a:ext cx="2372901" cy="7365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4F04C39-CFB8-4C87-9A14-FF742EAF4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7310" y="3944612"/>
            <a:ext cx="2421971" cy="111393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FB1C519-7B7F-428A-9529-62A917B102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6964" y="5253704"/>
            <a:ext cx="2420279" cy="66430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70E3F62-C330-41A8-8DFF-FA497E4736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2707" y="6026142"/>
            <a:ext cx="1786439" cy="5460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C5E0F92-4780-47F8-9822-92302AABD0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2700" y="4520071"/>
            <a:ext cx="389220" cy="25358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E2BE0C-F56D-430A-BC3A-5E3E6A707BBB}"/>
              </a:ext>
            </a:extLst>
          </p:cNvPr>
          <p:cNvCxnSpPr/>
          <p:nvPr/>
        </p:nvCxnSpPr>
        <p:spPr>
          <a:xfrm>
            <a:off x="4231341" y="1641864"/>
            <a:ext cx="65080" cy="4948370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6D6EF84-D11A-4954-B5D8-F98165C461A9}"/>
              </a:ext>
            </a:extLst>
          </p:cNvPr>
          <p:cNvCxnSpPr/>
          <p:nvPr/>
        </p:nvCxnSpPr>
        <p:spPr>
          <a:xfrm>
            <a:off x="7386028" y="1641864"/>
            <a:ext cx="65080" cy="4948370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51E2BA-FA22-4323-A8DC-6CFB82619E10}"/>
              </a:ext>
            </a:extLst>
          </p:cNvPr>
          <p:cNvSpPr txBox="1"/>
          <p:nvPr/>
        </p:nvSpPr>
        <p:spPr>
          <a:xfrm>
            <a:off x="1976131" y="4141321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Hybrid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Version</a:t>
            </a:r>
            <a:endParaRPr lang="ko-KR" alt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BC6A4F-8FED-4D5F-A001-E0F0A408E7F7}"/>
              </a:ext>
            </a:extLst>
          </p:cNvPr>
          <p:cNvSpPr txBox="1"/>
          <p:nvPr/>
        </p:nvSpPr>
        <p:spPr>
          <a:xfrm>
            <a:off x="1976130" y="6449052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Full ROS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Version</a:t>
            </a:r>
            <a:endParaRPr lang="ko-KR" altLang="en-US" sz="1000" b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BFF83F5-8583-419F-8D1A-21D0023935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9298" y="2331326"/>
            <a:ext cx="343131" cy="18476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633BEF4-99B1-4A18-BF2A-232E6B14EF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3475" y="3120640"/>
            <a:ext cx="343131" cy="18476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2C0D220-D098-4909-B3C0-32E8349DC9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4611" y="5390051"/>
            <a:ext cx="343131" cy="1847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599BB0F-3700-4581-A378-C77F4EA39640}"/>
              </a:ext>
            </a:extLst>
          </p:cNvPr>
          <p:cNvSpPr txBox="1"/>
          <p:nvPr/>
        </p:nvSpPr>
        <p:spPr>
          <a:xfrm>
            <a:off x="10178387" y="3351720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AD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Manager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8780EA4-580E-4B64-9C34-16C29D201B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0962" y="3695979"/>
            <a:ext cx="1390650" cy="1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8C793-9B6F-4A8D-8A49-F588E0A0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1"/>
            <a:ext cx="10515600" cy="1325563"/>
          </a:xfrm>
        </p:spPr>
        <p:txBody>
          <a:bodyPr/>
          <a:lstStyle/>
          <a:p>
            <a:r>
              <a:rPr lang="en-US" altLang="ko-KR" b="1" dirty="0"/>
              <a:t>AutoWare (</a:t>
            </a:r>
            <a:r>
              <a:rPr lang="ko-KR" altLang="en-US" b="1" dirty="0" err="1"/>
              <a:t>오토모스</a:t>
            </a:r>
            <a:r>
              <a:rPr lang="ko-KR" altLang="en-US" b="1" dirty="0"/>
              <a:t> 플랫폼</a:t>
            </a:r>
            <a:r>
              <a:rPr lang="en-US" altLang="ko-KR" b="1" dirty="0"/>
              <a:t>) [</a:t>
            </a:r>
            <a:r>
              <a:rPr lang="ko-KR" altLang="en-US" b="1" dirty="0"/>
              <a:t>현재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5CE4ED-74F7-4A9F-9324-2C54EFF7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27" y="4389653"/>
            <a:ext cx="3064891" cy="22986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423711-09E8-419E-96A4-3C431909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288" y="3138960"/>
            <a:ext cx="1887949" cy="11672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000583-D9D1-45A4-A2D4-61EB33FA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38" y="3138960"/>
            <a:ext cx="2100687" cy="11672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FEF653-FA12-477D-882C-CCB472E40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238" y="1700132"/>
            <a:ext cx="2100687" cy="14388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8C4376-0925-4835-B710-4F4270F36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287" y="1700132"/>
            <a:ext cx="1887949" cy="14388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6D8982-5556-4FF9-B1FA-4A682F7E0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6989" y="1814463"/>
            <a:ext cx="660165" cy="333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013676-B87D-4479-87DF-5DA96EDB1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956" y="2430416"/>
            <a:ext cx="2537856" cy="11672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EDEA26-0DED-42E5-BBEE-D83833D7D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393" y="3021504"/>
            <a:ext cx="369126" cy="2404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8B7FBB0-68EC-4656-B7EB-70EC396740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9958" y="4872441"/>
            <a:ext cx="513453" cy="3563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AA2D76-1F22-44C1-BD2D-C34969E13456}"/>
              </a:ext>
            </a:extLst>
          </p:cNvPr>
          <p:cNvSpPr txBox="1"/>
          <p:nvPr/>
        </p:nvSpPr>
        <p:spPr>
          <a:xfrm>
            <a:off x="4178319" y="5177404"/>
            <a:ext cx="659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OS2-64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A9A20F-8ADB-4B44-94FB-DDFBB40DE8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028" y="2184863"/>
            <a:ext cx="3064891" cy="20912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8085C3-8F98-4B58-9268-07C0BDE60395}"/>
              </a:ext>
            </a:extLst>
          </p:cNvPr>
          <p:cNvSpPr txBox="1"/>
          <p:nvPr/>
        </p:nvSpPr>
        <p:spPr>
          <a:xfrm>
            <a:off x="838200" y="1029635"/>
            <a:ext cx="937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</a:rPr>
              <a:t>오토모스의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자율주행 플랫폼 기술을 확보하여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r>
              <a:rPr lang="ko-KR" altLang="en-US" b="1" dirty="0">
                <a:solidFill>
                  <a:srgbClr val="0070C0"/>
                </a:solidFill>
              </a:rPr>
              <a:t> 기술력 있는 자율주행차 개발 업체로 도약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자율주행차 개발을 주도적으로 </a:t>
            </a:r>
            <a:r>
              <a:rPr lang="ko-KR" altLang="en-US" b="1" dirty="0" err="1">
                <a:solidFill>
                  <a:srgbClr val="0070C0"/>
                </a:solidFill>
              </a:rPr>
              <a:t>리딩하여</a:t>
            </a:r>
            <a:r>
              <a:rPr lang="ko-KR" altLang="en-US" b="1" dirty="0">
                <a:solidFill>
                  <a:srgbClr val="0070C0"/>
                </a:solidFill>
              </a:rPr>
              <a:t> 비용절감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신뢰성 있는 안정화 기술 기대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10466D0-3C00-42D1-AAC1-E8F57459E2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8970" y="2492453"/>
            <a:ext cx="520629" cy="330281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E8B77D7-46B8-494F-9094-AEA9F0EBD69E}"/>
              </a:ext>
            </a:extLst>
          </p:cNvPr>
          <p:cNvSpPr/>
          <p:nvPr/>
        </p:nvSpPr>
        <p:spPr>
          <a:xfrm>
            <a:off x="627028" y="1705920"/>
            <a:ext cx="3064890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Platform Architecture</a:t>
            </a:r>
            <a:endParaRPr lang="ko-KR" altLang="en-US" sz="10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DF1C914-EB29-419C-A68B-6153461F5AD4}"/>
              </a:ext>
            </a:extLst>
          </p:cNvPr>
          <p:cNvSpPr/>
          <p:nvPr/>
        </p:nvSpPr>
        <p:spPr>
          <a:xfrm>
            <a:off x="4215738" y="1704617"/>
            <a:ext cx="2982456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Control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Interface</a:t>
            </a:r>
            <a:endParaRPr lang="ko-KR" altLang="en-US" sz="10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C2101D3-5705-4A0A-B818-DC6B1A6017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8103" y="4602962"/>
            <a:ext cx="2533722" cy="150146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B3A94FA-3971-4CFD-954A-BF78609C8C1E}"/>
              </a:ext>
            </a:extLst>
          </p:cNvPr>
          <p:cNvSpPr/>
          <p:nvPr/>
        </p:nvSpPr>
        <p:spPr>
          <a:xfrm>
            <a:off x="6104964" y="4583952"/>
            <a:ext cx="363586" cy="36912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06D53D-49DF-41A7-8C38-AFC84A054798}"/>
              </a:ext>
            </a:extLst>
          </p:cNvPr>
          <p:cNvSpPr/>
          <p:nvPr/>
        </p:nvSpPr>
        <p:spPr>
          <a:xfrm>
            <a:off x="4152684" y="4774466"/>
            <a:ext cx="659783" cy="65511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A10AC9D-DBBD-4DC1-A2E3-A8CF61AA0E06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4812467" y="5102022"/>
            <a:ext cx="1318132" cy="2898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8142709-80ED-4A9B-8AE8-A9732C8954A4}"/>
              </a:ext>
            </a:extLst>
          </p:cNvPr>
          <p:cNvSpPr/>
          <p:nvPr/>
        </p:nvSpPr>
        <p:spPr>
          <a:xfrm>
            <a:off x="4215738" y="3882984"/>
            <a:ext cx="2982456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 </a:t>
            </a:r>
            <a:r>
              <a:rPr lang="ko-KR" altLang="en-US" sz="1000" b="1" dirty="0"/>
              <a:t>센서구성 </a:t>
            </a:r>
            <a:r>
              <a:rPr lang="en-US" altLang="ko-KR" sz="1000" b="1" dirty="0"/>
              <a:t>(</a:t>
            </a:r>
            <a:r>
              <a:rPr lang="ko-KR" altLang="en-US" sz="1000" b="1" dirty="0" err="1"/>
              <a:t>니로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A69A0F-0A44-4675-8AC2-A69159495B99}"/>
              </a:ext>
            </a:extLst>
          </p:cNvPr>
          <p:cNvSpPr txBox="1"/>
          <p:nvPr/>
        </p:nvSpPr>
        <p:spPr>
          <a:xfrm>
            <a:off x="8095405" y="4029899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AD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Manager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F7BFD-FCA2-43E5-AE8B-B0C47EF424E8}"/>
              </a:ext>
            </a:extLst>
          </p:cNvPr>
          <p:cNvSpPr txBox="1"/>
          <p:nvPr/>
        </p:nvSpPr>
        <p:spPr>
          <a:xfrm>
            <a:off x="10139405" y="40298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AD</a:t>
            </a:r>
            <a:r>
              <a:rPr lang="ko-KR" altLang="en-US" sz="1000" b="1" dirty="0">
                <a:solidFill>
                  <a:srgbClr val="FF0000"/>
                </a:solidFill>
              </a:rPr>
              <a:t> 시각화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0B3D9D-83D1-435B-B38A-0851373996AE}"/>
              </a:ext>
            </a:extLst>
          </p:cNvPr>
          <p:cNvSpPr txBox="1"/>
          <p:nvPr/>
        </p:nvSpPr>
        <p:spPr>
          <a:xfrm>
            <a:off x="10124711" y="2867360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Waypoint</a:t>
            </a:r>
            <a:r>
              <a:rPr lang="ko-KR" altLang="en-US" sz="1000" b="1" dirty="0">
                <a:solidFill>
                  <a:srgbClr val="FF0000"/>
                </a:solidFill>
              </a:rPr>
              <a:t> 주행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8F4417-7197-4067-99BA-E0B98CF2B31C}"/>
              </a:ext>
            </a:extLst>
          </p:cNvPr>
          <p:cNvSpPr txBox="1"/>
          <p:nvPr/>
        </p:nvSpPr>
        <p:spPr>
          <a:xfrm>
            <a:off x="8095762" y="2855475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Map</a:t>
            </a:r>
            <a:r>
              <a:rPr lang="ko-KR" altLang="en-US" sz="1000" b="1" dirty="0">
                <a:solidFill>
                  <a:srgbClr val="FF0000"/>
                </a:solidFill>
              </a:rPr>
              <a:t> 생성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7582C47-AB1F-449A-94B7-A318C3E81433}"/>
              </a:ext>
            </a:extLst>
          </p:cNvPr>
          <p:cNvSpPr/>
          <p:nvPr/>
        </p:nvSpPr>
        <p:spPr>
          <a:xfrm>
            <a:off x="8095405" y="4418296"/>
            <a:ext cx="2982456" cy="3693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현재 진행 사항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802BD3-3CB2-400A-A232-58CD47459224}"/>
              </a:ext>
            </a:extLst>
          </p:cNvPr>
          <p:cNvSpPr/>
          <p:nvPr/>
        </p:nvSpPr>
        <p:spPr>
          <a:xfrm>
            <a:off x="7677822" y="4899728"/>
            <a:ext cx="3940103" cy="1590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/>
              <a:t>AutoWare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개발환경 </a:t>
            </a:r>
            <a:r>
              <a:rPr lang="en-US" altLang="ko-KR" sz="1000" b="1" dirty="0"/>
              <a:t>: Ubuntu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16.04,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ROS catkin, </a:t>
            </a:r>
            <a:r>
              <a:rPr lang="en-US" altLang="ko-KR" sz="1000" b="1" dirty="0" err="1"/>
              <a:t>autoware</a:t>
            </a:r>
            <a:r>
              <a:rPr lang="en-US" altLang="ko-KR" sz="1000" b="1" dirty="0"/>
              <a:t> 1.12</a:t>
            </a:r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인지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맵생성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런타임 매니저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제어</a:t>
            </a:r>
            <a:endParaRPr lang="en-US" altLang="ko-KR" sz="1000" b="1" dirty="0"/>
          </a:p>
          <a:p>
            <a:r>
              <a:rPr lang="ko-KR" altLang="en-US" sz="1200" b="1" dirty="0"/>
              <a:t>센서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검증 센서 </a:t>
            </a:r>
            <a:r>
              <a:rPr lang="en-US" altLang="ko-KR" sz="1000" b="1" dirty="0"/>
              <a:t>: OS2-64(Lidar), GPS/INS</a:t>
            </a:r>
          </a:p>
          <a:p>
            <a:r>
              <a:rPr lang="ko-KR" altLang="en-US" sz="1200" b="1" dirty="0"/>
              <a:t>제어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 err="1"/>
              <a:t>Polysinc</a:t>
            </a:r>
            <a:r>
              <a:rPr lang="en-US" altLang="ko-KR" sz="1000" b="1" dirty="0"/>
              <a:t>(ACU) </a:t>
            </a:r>
            <a:r>
              <a:rPr lang="ko-KR" altLang="en-US" sz="1000" b="1" dirty="0"/>
              <a:t>활용</a:t>
            </a:r>
            <a:endParaRPr lang="en-US" altLang="ko-KR" sz="1000" b="1" dirty="0"/>
          </a:p>
          <a:p>
            <a:r>
              <a:rPr lang="ko-KR" altLang="en-US" sz="1200" b="1" dirty="0"/>
              <a:t>현재 개발 상태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Waypoint </a:t>
            </a:r>
            <a:r>
              <a:rPr lang="ko-KR" altLang="en-US" sz="1000" b="1" dirty="0"/>
              <a:t>기반 자율주행 기본기능 가능한 상태</a:t>
            </a:r>
            <a:endParaRPr lang="en-US" altLang="ko-KR" sz="1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21E9A8-16B2-47B7-BEA2-40C0367763B6}"/>
              </a:ext>
            </a:extLst>
          </p:cNvPr>
          <p:cNvSpPr txBox="1"/>
          <p:nvPr/>
        </p:nvSpPr>
        <p:spPr>
          <a:xfrm>
            <a:off x="4522027" y="6056698"/>
            <a:ext cx="268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장착센서</a:t>
            </a:r>
            <a:r>
              <a:rPr lang="en-US" altLang="ko-KR" sz="1000" dirty="0"/>
              <a:t> : </a:t>
            </a:r>
            <a:r>
              <a:rPr lang="ko-KR" altLang="en-US" sz="1000" dirty="0"/>
              <a:t>라이다</a:t>
            </a:r>
            <a:r>
              <a:rPr lang="en-US" altLang="ko-KR" sz="1000" dirty="0"/>
              <a:t> 5</a:t>
            </a:r>
            <a:r>
              <a:rPr lang="ko-KR" altLang="en-US" sz="1000" dirty="0"/>
              <a:t>대</a:t>
            </a:r>
            <a:r>
              <a:rPr lang="en-US" altLang="ko-KR" sz="1000" dirty="0"/>
              <a:t>, GPS/INS, AVM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현재</a:t>
            </a:r>
            <a:r>
              <a:rPr lang="en-US" altLang="ko-KR" sz="1000" dirty="0"/>
              <a:t>)</a:t>
            </a:r>
            <a:r>
              <a:rPr lang="ko-KR" altLang="en-US" sz="1000" dirty="0"/>
              <a:t>사용</a:t>
            </a:r>
            <a:r>
              <a:rPr lang="en-US" altLang="ko-KR" sz="1000" dirty="0"/>
              <a:t> </a:t>
            </a:r>
            <a:r>
              <a:rPr lang="ko-KR" altLang="en-US" sz="1000" dirty="0"/>
              <a:t>중인 센서 </a:t>
            </a:r>
            <a:r>
              <a:rPr lang="en-US" altLang="ko-KR" sz="1000" dirty="0"/>
              <a:t>: </a:t>
            </a:r>
            <a:r>
              <a:rPr lang="ko-KR" altLang="en-US" sz="1000" dirty="0"/>
              <a:t>라이다 </a:t>
            </a:r>
            <a:r>
              <a:rPr lang="en-US" altLang="ko-KR" sz="1000" dirty="0"/>
              <a:t>1</a:t>
            </a:r>
            <a:r>
              <a:rPr lang="ko-KR" altLang="en-US" sz="1000" dirty="0"/>
              <a:t>대</a:t>
            </a:r>
            <a:r>
              <a:rPr lang="en-US" altLang="ko-KR" sz="1000" dirty="0"/>
              <a:t>, GPS/INS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1882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8C793-9B6F-4A8D-8A49-F588E0A0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1"/>
            <a:ext cx="10515600" cy="1325563"/>
          </a:xfrm>
        </p:spPr>
        <p:txBody>
          <a:bodyPr/>
          <a:lstStyle/>
          <a:p>
            <a:r>
              <a:rPr lang="en-US" altLang="ko-KR" b="1" dirty="0"/>
              <a:t>AutoWare (</a:t>
            </a:r>
            <a:r>
              <a:rPr lang="ko-KR" altLang="en-US" b="1" dirty="0" err="1"/>
              <a:t>오토모스</a:t>
            </a:r>
            <a:r>
              <a:rPr lang="ko-KR" altLang="en-US" b="1" dirty="0"/>
              <a:t> 플랫폼</a:t>
            </a:r>
            <a:r>
              <a:rPr lang="en-US" altLang="ko-KR" b="1" dirty="0"/>
              <a:t>) [</a:t>
            </a:r>
            <a:r>
              <a:rPr lang="ko-KR" altLang="en-US" b="1" dirty="0"/>
              <a:t>개발계획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5CE4ED-74F7-4A9F-9324-2C54EFF7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27" y="4389653"/>
            <a:ext cx="3064891" cy="22986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423711-09E8-419E-96A4-3C431909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288" y="3138960"/>
            <a:ext cx="1887949" cy="11672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000583-D9D1-45A4-A2D4-61EB33FA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38" y="3138960"/>
            <a:ext cx="2100687" cy="11672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FEF653-FA12-477D-882C-CCB472E40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238" y="1700132"/>
            <a:ext cx="2100687" cy="14388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8C4376-0925-4835-B710-4F4270F36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287" y="1700132"/>
            <a:ext cx="1887949" cy="14388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6D8982-5556-4FF9-B1FA-4A682F7E0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6989" y="1814463"/>
            <a:ext cx="660165" cy="3335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A9A20F-8ADB-4B44-94FB-DDFBB40DE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28" y="2184863"/>
            <a:ext cx="3064891" cy="2091279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E8B77D7-46B8-494F-9094-AEA9F0EBD69E}"/>
              </a:ext>
            </a:extLst>
          </p:cNvPr>
          <p:cNvSpPr/>
          <p:nvPr/>
        </p:nvSpPr>
        <p:spPr>
          <a:xfrm>
            <a:off x="627028" y="1705920"/>
            <a:ext cx="3064890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Platform Architecture</a:t>
            </a:r>
            <a:endParaRPr lang="ko-KR" altLang="en-US" sz="10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DF1C914-EB29-419C-A68B-6153461F5AD4}"/>
              </a:ext>
            </a:extLst>
          </p:cNvPr>
          <p:cNvSpPr/>
          <p:nvPr/>
        </p:nvSpPr>
        <p:spPr>
          <a:xfrm>
            <a:off x="4215738" y="1704617"/>
            <a:ext cx="2982456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Control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Interface</a:t>
            </a:r>
            <a:endParaRPr lang="ko-KR" altLang="en-US" sz="1000" b="1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8142709-80ED-4A9B-8AE8-A9732C8954A4}"/>
              </a:ext>
            </a:extLst>
          </p:cNvPr>
          <p:cNvSpPr/>
          <p:nvPr/>
        </p:nvSpPr>
        <p:spPr>
          <a:xfrm>
            <a:off x="4215738" y="3882984"/>
            <a:ext cx="2982456" cy="3693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센서구성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스마트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A69A0F-0A44-4675-8AC2-A69159495B99}"/>
              </a:ext>
            </a:extLst>
          </p:cNvPr>
          <p:cNvSpPr txBox="1"/>
          <p:nvPr/>
        </p:nvSpPr>
        <p:spPr>
          <a:xfrm>
            <a:off x="8095405" y="4029899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AD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Manager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F7BFD-FCA2-43E5-AE8B-B0C47EF424E8}"/>
              </a:ext>
            </a:extLst>
          </p:cNvPr>
          <p:cNvSpPr txBox="1"/>
          <p:nvPr/>
        </p:nvSpPr>
        <p:spPr>
          <a:xfrm>
            <a:off x="10139405" y="40298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AD</a:t>
            </a:r>
            <a:r>
              <a:rPr lang="ko-KR" altLang="en-US" sz="1000" b="1" dirty="0">
                <a:solidFill>
                  <a:srgbClr val="FF0000"/>
                </a:solidFill>
              </a:rPr>
              <a:t> 시각화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0B3D9D-83D1-435B-B38A-0851373996AE}"/>
              </a:ext>
            </a:extLst>
          </p:cNvPr>
          <p:cNvSpPr txBox="1"/>
          <p:nvPr/>
        </p:nvSpPr>
        <p:spPr>
          <a:xfrm>
            <a:off x="10124711" y="2867360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Waypoint</a:t>
            </a:r>
            <a:r>
              <a:rPr lang="ko-KR" altLang="en-US" sz="1000" b="1" dirty="0">
                <a:solidFill>
                  <a:srgbClr val="FF0000"/>
                </a:solidFill>
              </a:rPr>
              <a:t> 주행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8F4417-7197-4067-99BA-E0B98CF2B31C}"/>
              </a:ext>
            </a:extLst>
          </p:cNvPr>
          <p:cNvSpPr txBox="1"/>
          <p:nvPr/>
        </p:nvSpPr>
        <p:spPr>
          <a:xfrm>
            <a:off x="8095762" y="2855475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Map</a:t>
            </a:r>
            <a:r>
              <a:rPr lang="ko-KR" altLang="en-US" sz="1000" b="1" dirty="0">
                <a:solidFill>
                  <a:srgbClr val="FF0000"/>
                </a:solidFill>
              </a:rPr>
              <a:t> 생성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3E2B9E5-647E-4C1F-9887-24BC41D36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3682" y="2260817"/>
            <a:ext cx="2443069" cy="67056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536A1A9-20C7-4F6A-BE34-E23E63DCD7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9180" y="3107855"/>
            <a:ext cx="1786439" cy="5460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67A12C-36E3-4200-8BEB-BB84D43A51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8246" y="2385359"/>
            <a:ext cx="645444" cy="54602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D35BFC0-0BE7-4B87-BF0B-07D7623E5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8322" y="2345549"/>
            <a:ext cx="495567" cy="5460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2A1E2CE-2F01-4B00-9608-892C5AA526B2}"/>
              </a:ext>
            </a:extLst>
          </p:cNvPr>
          <p:cNvSpPr txBox="1"/>
          <p:nvPr/>
        </p:nvSpPr>
        <p:spPr>
          <a:xfrm>
            <a:off x="5433731" y="2834845"/>
            <a:ext cx="626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Kvaser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29E5E29-AE0E-4E8D-B2B3-EF735D4868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8685" y="2401093"/>
            <a:ext cx="343131" cy="1847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AA693-39E7-4E7C-A596-0E36373A95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2569" y="4605480"/>
            <a:ext cx="3364602" cy="196420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0FC8857-8BD7-4DD4-8D45-7BF8C4060167}"/>
              </a:ext>
            </a:extLst>
          </p:cNvPr>
          <p:cNvSpPr/>
          <p:nvPr/>
        </p:nvSpPr>
        <p:spPr>
          <a:xfrm>
            <a:off x="8095405" y="4418296"/>
            <a:ext cx="2982456" cy="3693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개발 계획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9787D7-CC6A-47E2-AC21-B20B5037D04B}"/>
              </a:ext>
            </a:extLst>
          </p:cNvPr>
          <p:cNvSpPr/>
          <p:nvPr/>
        </p:nvSpPr>
        <p:spPr>
          <a:xfrm>
            <a:off x="7677822" y="4899728"/>
            <a:ext cx="3940103" cy="18775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err="1"/>
              <a:t>AutoWare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개발환경 </a:t>
            </a:r>
            <a:r>
              <a:rPr lang="en-US" altLang="ko-KR" sz="1000" b="1" dirty="0"/>
              <a:t>: Ubuntu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18.04,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ROS melodic, </a:t>
            </a:r>
            <a:r>
              <a:rPr lang="en-US" altLang="ko-KR" sz="1000" b="1" dirty="0" err="1"/>
              <a:t>autoware</a:t>
            </a:r>
            <a:r>
              <a:rPr lang="en-US" altLang="ko-KR" sz="1000" b="1" dirty="0"/>
              <a:t> 1.17</a:t>
            </a:r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인지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맵생성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런타임 매니저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판단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제어</a:t>
            </a:r>
            <a:endParaRPr lang="en-US" altLang="ko-KR" sz="1000" b="1" dirty="0"/>
          </a:p>
          <a:p>
            <a:r>
              <a:rPr lang="ko-KR" altLang="en-US" sz="1200" b="1" dirty="0"/>
              <a:t>센서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구성 센서 전체 검증</a:t>
            </a:r>
            <a:endParaRPr lang="en-US" altLang="ko-KR" sz="1000" b="1" dirty="0"/>
          </a:p>
          <a:p>
            <a:r>
              <a:rPr lang="ko-KR" altLang="en-US" sz="1200" b="1" dirty="0"/>
              <a:t>제어</a:t>
            </a:r>
            <a:endParaRPr lang="en-US" altLang="ko-KR" sz="1200" b="1" dirty="0"/>
          </a:p>
          <a:p>
            <a:r>
              <a:rPr lang="en-US" altLang="ko-KR" sz="1000" b="1" dirty="0"/>
              <a:t>- CAN </a:t>
            </a:r>
            <a:r>
              <a:rPr lang="ko-KR" altLang="en-US" sz="1000" b="1" dirty="0"/>
              <a:t>제어정보 </a:t>
            </a:r>
            <a:r>
              <a:rPr lang="en-US" altLang="ko-KR" sz="1000" b="1" dirty="0"/>
              <a:t>interface,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ACU(labs), Actuator </a:t>
            </a:r>
          </a:p>
          <a:p>
            <a:r>
              <a:rPr lang="ko-KR" altLang="en-US" sz="1000" b="1" dirty="0">
                <a:solidFill>
                  <a:schemeClr val="accent2"/>
                </a:solidFill>
              </a:rPr>
              <a:t>개발 일정</a:t>
            </a:r>
            <a:endParaRPr lang="en-US" altLang="ko-KR" sz="1000" b="1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차량 개조 및 튜닝 </a:t>
            </a:r>
            <a:r>
              <a:rPr lang="en-US" altLang="ko-KR" sz="1000" b="1" dirty="0"/>
              <a:t>: 4</a:t>
            </a:r>
            <a:r>
              <a:rPr lang="ko-KR" altLang="en-US" sz="1000" b="1" dirty="0"/>
              <a:t>월</a:t>
            </a:r>
            <a:r>
              <a:rPr lang="en-US" altLang="ko-KR" sz="1000" b="1" dirty="0"/>
              <a:t>~7</a:t>
            </a:r>
            <a:r>
              <a:rPr lang="ko-KR" altLang="en-US" sz="1000" b="1" dirty="0"/>
              <a:t>월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en-US" altLang="ko-KR" sz="1000" b="1" dirty="0"/>
              <a:t>Waypoint </a:t>
            </a:r>
            <a:r>
              <a:rPr lang="ko-KR" altLang="en-US" sz="1000" b="1" dirty="0"/>
              <a:t>기반 기본 </a:t>
            </a:r>
            <a:r>
              <a:rPr lang="ko-KR" altLang="en-US" sz="1000" b="1" dirty="0" err="1"/>
              <a:t>자율주핸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6</a:t>
            </a:r>
            <a:r>
              <a:rPr lang="ko-KR" altLang="en-US" sz="1000" b="1" dirty="0"/>
              <a:t>월</a:t>
            </a:r>
            <a:endParaRPr lang="en-US" altLang="ko-KR" sz="1000" b="1" dirty="0"/>
          </a:p>
          <a:p>
            <a:pPr marL="171450" indent="-171450">
              <a:buFontTx/>
              <a:buChar char="-"/>
            </a:pPr>
            <a:r>
              <a:rPr lang="ko-KR" altLang="en-US" sz="1000" b="1" dirty="0"/>
              <a:t>특정 경로 자율주행 </a:t>
            </a:r>
            <a:r>
              <a:rPr lang="en-US" altLang="ko-KR" sz="1000" b="1" dirty="0"/>
              <a:t>: 12</a:t>
            </a:r>
            <a:r>
              <a:rPr lang="ko-KR" altLang="en-US" sz="1000" b="1" dirty="0"/>
              <a:t>월말 </a:t>
            </a:r>
            <a:endParaRPr lang="en-US" altLang="ko-KR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06985C-7293-406A-981D-265509D604FE}"/>
              </a:ext>
            </a:extLst>
          </p:cNvPr>
          <p:cNvSpPr txBox="1"/>
          <p:nvPr/>
        </p:nvSpPr>
        <p:spPr>
          <a:xfrm>
            <a:off x="838200" y="1029635"/>
            <a:ext cx="937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0070C0"/>
                </a:solidFill>
              </a:rPr>
              <a:t>오토모스의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자율주행 플랫폼 기술을 확보하여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r>
              <a:rPr lang="ko-KR" altLang="en-US" b="1" dirty="0">
                <a:solidFill>
                  <a:srgbClr val="0070C0"/>
                </a:solidFill>
              </a:rPr>
              <a:t> 기술력 있는 자율주행차 개발 업체로 도약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자율주행차 개발을 주도적으로 </a:t>
            </a:r>
            <a:r>
              <a:rPr lang="ko-KR" altLang="en-US" b="1" dirty="0" err="1">
                <a:solidFill>
                  <a:srgbClr val="0070C0"/>
                </a:solidFill>
              </a:rPr>
              <a:t>리딩하여</a:t>
            </a:r>
            <a:r>
              <a:rPr lang="ko-KR" altLang="en-US" b="1" dirty="0">
                <a:solidFill>
                  <a:srgbClr val="0070C0"/>
                </a:solidFill>
              </a:rPr>
              <a:t> 비용절감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신뢰성 있는 안정화 기술 기대 </a:t>
            </a:r>
          </a:p>
        </p:txBody>
      </p:sp>
    </p:spTree>
    <p:extLst>
      <p:ext uri="{BB962C8B-B14F-4D97-AF65-F5344CB8AC3E}">
        <p14:creationId xmlns:p14="http://schemas.microsoft.com/office/powerpoint/2010/main" val="256221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9BAC2-2F4F-4B82-A94D-FBD4CFEE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758"/>
            <a:ext cx="10515600" cy="1325563"/>
          </a:xfrm>
        </p:spPr>
        <p:txBody>
          <a:bodyPr/>
          <a:lstStyle/>
          <a:p>
            <a:r>
              <a:rPr lang="ko-KR" altLang="en-US" dirty="0"/>
              <a:t>자율주행차 제어 메커니즘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5D6B089-D20F-4C12-85B3-7113D7259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733382"/>
              </p:ext>
            </p:extLst>
          </p:nvPr>
        </p:nvGraphicFramePr>
        <p:xfrm>
          <a:off x="838200" y="2008300"/>
          <a:ext cx="10515600" cy="4199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839">
                  <a:extLst>
                    <a:ext uri="{9D8B030D-6E8A-4147-A177-3AD203B41FA5}">
                      <a16:colId xmlns:a16="http://schemas.microsoft.com/office/drawing/2014/main" val="3502900252"/>
                    </a:ext>
                  </a:extLst>
                </a:gridCol>
                <a:gridCol w="1445831">
                  <a:extLst>
                    <a:ext uri="{9D8B030D-6E8A-4147-A177-3AD203B41FA5}">
                      <a16:colId xmlns:a16="http://schemas.microsoft.com/office/drawing/2014/main" val="382448181"/>
                    </a:ext>
                  </a:extLst>
                </a:gridCol>
                <a:gridCol w="1690072">
                  <a:extLst>
                    <a:ext uri="{9D8B030D-6E8A-4147-A177-3AD203B41FA5}">
                      <a16:colId xmlns:a16="http://schemas.microsoft.com/office/drawing/2014/main" val="354757664"/>
                    </a:ext>
                  </a:extLst>
                </a:gridCol>
                <a:gridCol w="2056174">
                  <a:extLst>
                    <a:ext uri="{9D8B030D-6E8A-4147-A177-3AD203B41FA5}">
                      <a16:colId xmlns:a16="http://schemas.microsoft.com/office/drawing/2014/main" val="9034800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02491856"/>
                    </a:ext>
                  </a:extLst>
                </a:gridCol>
                <a:gridCol w="2516234">
                  <a:extLst>
                    <a:ext uri="{9D8B030D-6E8A-4147-A177-3AD203B41FA5}">
                      <a16:colId xmlns:a16="http://schemas.microsoft.com/office/drawing/2014/main" val="2043630896"/>
                    </a:ext>
                  </a:extLst>
                </a:gridCol>
              </a:tblGrid>
              <a:tr h="310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자율주행차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제작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업체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플렛폼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ECU</a:t>
                      </a:r>
                      <a:r>
                        <a:rPr lang="ko-KR" altLang="en-US" sz="1200" dirty="0"/>
                        <a:t> 제어 신호</a:t>
                      </a:r>
                      <a:r>
                        <a:rPr lang="en-US" altLang="ko-KR" sz="1200" dirty="0"/>
                        <a:t>(CAN)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ACU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Actuator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592297"/>
                  </a:ext>
                </a:extLst>
              </a:tr>
              <a:tr h="1320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업체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제품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541124"/>
                  </a:ext>
                </a:extLst>
              </a:tr>
              <a:tr h="310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아이오닉</a:t>
                      </a:r>
                      <a:r>
                        <a:rPr lang="en-US" altLang="ko-KR" sz="1000" dirty="0"/>
                        <a:t>(old)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성우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트렌스테크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SML (Hybrid)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ETAS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eAutobahn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순정</a:t>
                      </a:r>
                      <a:r>
                        <a:rPr lang="en-US" altLang="ko-KR" sz="1000" dirty="0"/>
                        <a:t>) Steering, Accel, Brake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82716"/>
                  </a:ext>
                </a:extLst>
              </a:tr>
              <a:tr h="310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아이오닉</a:t>
                      </a:r>
                      <a:r>
                        <a:rPr lang="en-US" altLang="ko-KR" sz="1000" dirty="0"/>
                        <a:t>(#1,2,3,4)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REVS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SML (full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Ros)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kvaser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REVS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순정</a:t>
                      </a:r>
                      <a:r>
                        <a:rPr lang="en-US" altLang="ko-KR" sz="1000" dirty="0"/>
                        <a:t>) Steering, Accel, Brake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21649"/>
                  </a:ext>
                </a:extLst>
              </a:tr>
              <a:tr h="310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쏠라티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블랙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화이트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성우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트렌스테크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SML (Hybrid)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ETAS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LY(old)–&gt;</a:t>
                      </a:r>
                      <a:r>
                        <a:rPr lang="ko-KR" altLang="en-US" sz="1000" dirty="0"/>
                        <a:t>성우개조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개조</a:t>
                      </a:r>
                      <a:r>
                        <a:rPr lang="en-US" altLang="ko-KR" sz="1000" dirty="0"/>
                        <a:t>) Steering, Accel, Brake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96672"/>
                  </a:ext>
                </a:extLst>
              </a:tr>
              <a:tr h="310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쏠라티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베이지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REVS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SML (Hybrid)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ETAS  -&gt;  </a:t>
                      </a:r>
                      <a:r>
                        <a:rPr lang="en-US" altLang="ko-KR" sz="1000" dirty="0" err="1"/>
                        <a:t>Autobox</a:t>
                      </a:r>
                      <a:r>
                        <a:rPr lang="en-US" altLang="ko-KR" sz="1000" dirty="0"/>
                        <a:t>    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ㄴ</a:t>
                      </a:r>
                      <a:r>
                        <a:rPr lang="en-US" altLang="ko-KR" sz="1000" dirty="0" err="1"/>
                        <a:t>Kvaser</a:t>
                      </a:r>
                      <a:r>
                        <a:rPr lang="en-US" altLang="ko-KR" sz="1000" dirty="0"/>
                        <a:t>(logging)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LY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개조</a:t>
                      </a:r>
                      <a:r>
                        <a:rPr lang="en-US" altLang="ko-KR" sz="1000" dirty="0"/>
                        <a:t>) Steering, Accel, Brake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904154"/>
                  </a:ext>
                </a:extLst>
              </a:tr>
              <a:tr h="310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니로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성우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트렌스테크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오토모스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Autoware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Autobox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Kvaser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Polysinc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순정</a:t>
                      </a:r>
                      <a:r>
                        <a:rPr lang="en-US" altLang="ko-KR" sz="1000" dirty="0"/>
                        <a:t>) Steering, Accel, Brake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684612"/>
                  </a:ext>
                </a:extLst>
              </a:tr>
              <a:tr h="310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스마트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REVS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오토모스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Autoware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Kvaser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REVS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개조</a:t>
                      </a:r>
                      <a:r>
                        <a:rPr lang="en-US" altLang="ko-KR" sz="1000" dirty="0"/>
                        <a:t>) Steering, Accel, Brake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70542"/>
                  </a:ext>
                </a:extLst>
              </a:tr>
              <a:tr h="3102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eCounty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REVS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SML (full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Ros)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Kvaser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REVS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순정</a:t>
                      </a:r>
                      <a:r>
                        <a:rPr lang="en-US" altLang="ko-KR" sz="1000" dirty="0"/>
                        <a:t>) Steering, Accel, Brake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79773"/>
                  </a:ext>
                </a:extLst>
              </a:tr>
              <a:tr h="310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상용차 </a:t>
                      </a:r>
                      <a:r>
                        <a:rPr lang="en-US" altLang="ko-KR" sz="1000" dirty="0"/>
                        <a:t>/ </a:t>
                      </a:r>
                      <a:r>
                        <a:rPr lang="ko-KR" altLang="en-US" sz="1000" dirty="0"/>
                        <a:t>특수차량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REVS or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/3</a:t>
                      </a:r>
                      <a:r>
                        <a:rPr lang="ko-KR" altLang="en-US" sz="1000" dirty="0"/>
                        <a:t>차 업체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오토모스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Autoware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Kvaser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예정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오토모스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순정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개조</a:t>
                      </a:r>
                      <a:r>
                        <a:rPr lang="en-US" altLang="ko-KR" sz="1000" dirty="0"/>
                        <a:t>) Steering, Accel, Break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7014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00666B9-47B4-4950-A5FD-2AE4F8DA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547" y="2683983"/>
            <a:ext cx="2221989" cy="679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DF8C42-6664-42AB-807F-1315D79D8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462" y="2817939"/>
            <a:ext cx="548639" cy="4348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C6750-43EB-4BC0-A3C8-273484BF2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823" y="2402552"/>
            <a:ext cx="548639" cy="4258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E97E5E-800E-4812-9E09-3D3DE25C7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186" y="3162383"/>
            <a:ext cx="520276" cy="4258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9B0639-4EAE-411A-B7B3-3D17B2634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641" y="3001763"/>
            <a:ext cx="1122980" cy="61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0D1460-A9E7-4BC0-9860-D8F69E34B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024" y="3001763"/>
            <a:ext cx="455890" cy="6136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68B79C-154E-4E37-A43B-FA3638AE7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7702" y="2343214"/>
            <a:ext cx="957193" cy="6585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8760DE9-6175-4C16-AA8F-8B552527A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825" y="2476956"/>
            <a:ext cx="1006158" cy="5066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F1BD98-7BBE-45A1-A7D8-5A4AD30B5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5249" y="3140060"/>
            <a:ext cx="1502645" cy="3954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DE906ED-9112-4F21-B075-D838D20188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8097" y="2551297"/>
            <a:ext cx="895246" cy="24238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9CFE187-2673-4CD7-927A-242F2D6859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2879677" y="2797115"/>
            <a:ext cx="377602" cy="9113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9ECEEB-3AE7-4701-AB88-28B8599370A6}"/>
              </a:ext>
            </a:extLst>
          </p:cNvPr>
          <p:cNvSpPr txBox="1"/>
          <p:nvPr/>
        </p:nvSpPr>
        <p:spPr>
          <a:xfrm>
            <a:off x="5575146" y="2476956"/>
            <a:ext cx="776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Autobox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B1D446-BF63-41E1-A72E-85D99A49D3C6}"/>
              </a:ext>
            </a:extLst>
          </p:cNvPr>
          <p:cNvSpPr txBox="1"/>
          <p:nvPr/>
        </p:nvSpPr>
        <p:spPr>
          <a:xfrm>
            <a:off x="6627553" y="3145505"/>
            <a:ext cx="518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ETAS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A3BFBF-A925-4FFF-83F0-C2887C89BE31}"/>
              </a:ext>
            </a:extLst>
          </p:cNvPr>
          <p:cNvSpPr txBox="1"/>
          <p:nvPr/>
        </p:nvSpPr>
        <p:spPr>
          <a:xfrm>
            <a:off x="5597208" y="3145505"/>
            <a:ext cx="626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Kvaser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CD9122-1A6E-49BD-B6EC-D911DE84FD01}"/>
              </a:ext>
            </a:extLst>
          </p:cNvPr>
          <p:cNvSpPr txBox="1"/>
          <p:nvPr/>
        </p:nvSpPr>
        <p:spPr>
          <a:xfrm>
            <a:off x="838200" y="1029635"/>
            <a:ext cx="10493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제어 메커니즘 기술</a:t>
            </a:r>
            <a:r>
              <a:rPr lang="en-US" altLang="ko-KR" b="1" dirty="0">
                <a:solidFill>
                  <a:srgbClr val="0070C0"/>
                </a:solidFill>
              </a:rPr>
              <a:t>(ACU </a:t>
            </a:r>
            <a:r>
              <a:rPr lang="ko-KR" altLang="en-US" b="1" dirty="0">
                <a:solidFill>
                  <a:srgbClr val="0070C0"/>
                </a:solidFill>
              </a:rPr>
              <a:t>제품화 기술 포함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ko-KR" altLang="en-US" b="1" dirty="0">
                <a:solidFill>
                  <a:srgbClr val="0070C0"/>
                </a:solidFill>
              </a:rPr>
              <a:t>을 확보하여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자율주행차 개조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제작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ko-KR" altLang="en-US" b="1" dirty="0">
                <a:solidFill>
                  <a:srgbClr val="0070C0"/>
                </a:solidFill>
              </a:rPr>
              <a:t>의 주도권을 가지고 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다양한 차종의 자율주행화 기대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빠른 장애 대응과 비용절감 효과 기대 </a:t>
            </a:r>
          </a:p>
        </p:txBody>
      </p:sp>
      <p:sp>
        <p:nvSpPr>
          <p:cNvPr id="36" name="폭발: 8pt 35">
            <a:extLst>
              <a:ext uri="{FF2B5EF4-FFF2-40B4-BE49-F238E27FC236}">
                <a16:creationId xmlns:a16="http://schemas.microsoft.com/office/drawing/2014/main" id="{20A261BF-70D5-40AA-846C-CA72B6CED99E}"/>
              </a:ext>
            </a:extLst>
          </p:cNvPr>
          <p:cNvSpPr/>
          <p:nvPr/>
        </p:nvSpPr>
        <p:spPr>
          <a:xfrm>
            <a:off x="67507" y="5769469"/>
            <a:ext cx="1178587" cy="71163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21</a:t>
            </a:r>
            <a:r>
              <a:rPr lang="ko-KR" altLang="en-US" sz="1000" b="1" dirty="0"/>
              <a:t>년도 목표</a:t>
            </a:r>
          </a:p>
        </p:txBody>
      </p:sp>
    </p:spTree>
    <p:extLst>
      <p:ext uri="{BB962C8B-B14F-4D97-AF65-F5344CB8AC3E}">
        <p14:creationId xmlns:p14="http://schemas.microsoft.com/office/powerpoint/2010/main" val="349612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6D134-FFDE-4974-9CA9-7ABF8E06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b="1" dirty="0"/>
              <a:t>ACU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D0381F-5CF0-4CDC-8BAF-2BBE8953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1" y="1661242"/>
            <a:ext cx="3284897" cy="19275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9A4888-F122-4E66-AEA1-9DB34CAE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50" y="1636178"/>
            <a:ext cx="3466058" cy="19365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00EFB1-1B40-469D-BC9D-CFD22A81D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770" y="1636178"/>
            <a:ext cx="3977183" cy="19365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AE1E78-5F17-4F87-984F-DC2B2D060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867" y="3807128"/>
            <a:ext cx="3980236" cy="17566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146943-5D94-4FCE-A16C-4AA4DB9FD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697" y="3807128"/>
            <a:ext cx="2814811" cy="175661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7D3656C-956C-43B7-8B6D-8F8F758F832B}"/>
              </a:ext>
            </a:extLst>
          </p:cNvPr>
          <p:cNvSpPr/>
          <p:nvPr/>
        </p:nvSpPr>
        <p:spPr>
          <a:xfrm>
            <a:off x="683891" y="3807127"/>
            <a:ext cx="753382" cy="175661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현재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8F15107-B2D5-47B9-8C7C-63B941790976}"/>
              </a:ext>
            </a:extLst>
          </p:cNvPr>
          <p:cNvSpPr/>
          <p:nvPr/>
        </p:nvSpPr>
        <p:spPr>
          <a:xfrm>
            <a:off x="683891" y="5644599"/>
            <a:ext cx="753382" cy="10828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자체개발</a:t>
            </a:r>
            <a:r>
              <a:rPr lang="en-US" altLang="ko-KR" b="1" dirty="0"/>
              <a:t> </a:t>
            </a:r>
            <a:r>
              <a:rPr lang="ko-KR" altLang="en-US" b="1" dirty="0"/>
              <a:t>목표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C75E51D-8D88-4535-B775-CE2D46D5DB15}"/>
              </a:ext>
            </a:extLst>
          </p:cNvPr>
          <p:cNvSpPr/>
          <p:nvPr/>
        </p:nvSpPr>
        <p:spPr>
          <a:xfrm>
            <a:off x="1705866" y="5644599"/>
            <a:ext cx="3980235" cy="10828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Linux (Framework)</a:t>
            </a:r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ko-KR" altLang="en-US" b="1" dirty="0"/>
              <a:t>액추에이터</a:t>
            </a:r>
            <a:r>
              <a:rPr lang="en-US" altLang="ko-KR" b="1" dirty="0"/>
              <a:t> </a:t>
            </a:r>
            <a:r>
              <a:rPr lang="ko-KR" altLang="en-US" b="1" dirty="0"/>
              <a:t>제어 </a:t>
            </a:r>
            <a:r>
              <a:rPr lang="en-US" altLang="ko-KR" b="1" dirty="0"/>
              <a:t>State Machine</a:t>
            </a:r>
            <a:endParaRPr lang="ko-KR" altLang="en-US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3FC19C5-CFE2-4068-9EE6-6322D169B1E5}"/>
              </a:ext>
            </a:extLst>
          </p:cNvPr>
          <p:cNvSpPr/>
          <p:nvPr/>
        </p:nvSpPr>
        <p:spPr>
          <a:xfrm>
            <a:off x="5954694" y="5644599"/>
            <a:ext cx="2814811" cy="10828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기성 </a:t>
            </a:r>
            <a:r>
              <a:rPr lang="en-US" altLang="ko-KR" b="1" dirty="0"/>
              <a:t>IoT </a:t>
            </a:r>
            <a:r>
              <a:rPr lang="ko-KR" altLang="en-US" b="1" dirty="0"/>
              <a:t>단말기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라즈베리파이</a:t>
            </a:r>
            <a:r>
              <a:rPr lang="en-US" altLang="ko-KR" b="1" dirty="0"/>
              <a:t>)</a:t>
            </a:r>
          </a:p>
          <a:p>
            <a:pPr algn="ctr"/>
            <a:r>
              <a:rPr lang="en-US" altLang="ko-KR" b="1" dirty="0"/>
              <a:t>+</a:t>
            </a:r>
          </a:p>
          <a:p>
            <a:pPr algn="ctr"/>
            <a:r>
              <a:rPr lang="ko-KR" altLang="en-US" b="1" dirty="0"/>
              <a:t>액추에이터 제어보드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70476D-A5BF-4EEB-B3A1-85DB85645EE5}"/>
              </a:ext>
            </a:extLst>
          </p:cNvPr>
          <p:cNvSpPr/>
          <p:nvPr/>
        </p:nvSpPr>
        <p:spPr>
          <a:xfrm>
            <a:off x="9038098" y="5644599"/>
            <a:ext cx="2297273" cy="10828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OnBoad</a:t>
            </a:r>
            <a:endParaRPr lang="ko-KR" altLang="en-US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A8D0C01-30C7-4E19-8036-AAAF56C0FA95}"/>
              </a:ext>
            </a:extLst>
          </p:cNvPr>
          <p:cNvSpPr/>
          <p:nvPr/>
        </p:nvSpPr>
        <p:spPr>
          <a:xfrm>
            <a:off x="8520560" y="5964143"/>
            <a:ext cx="858045" cy="4437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Target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DB1627-9634-40E6-8DAF-D53D09DC8109}"/>
              </a:ext>
            </a:extLst>
          </p:cNvPr>
          <p:cNvSpPr txBox="1"/>
          <p:nvPr/>
        </p:nvSpPr>
        <p:spPr>
          <a:xfrm>
            <a:off x="838200" y="1029635"/>
            <a:ext cx="10869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현재 외부의 </a:t>
            </a:r>
            <a:r>
              <a:rPr lang="en-US" altLang="ko-KR" b="1" dirty="0">
                <a:solidFill>
                  <a:srgbClr val="0070C0"/>
                </a:solidFill>
              </a:rPr>
              <a:t>ACU </a:t>
            </a:r>
            <a:r>
              <a:rPr lang="ko-KR" altLang="en-US" b="1" dirty="0">
                <a:solidFill>
                  <a:srgbClr val="0070C0"/>
                </a:solidFill>
              </a:rPr>
              <a:t>장비를 사용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ACU </a:t>
            </a:r>
            <a:r>
              <a:rPr lang="ko-KR" altLang="en-US" b="1" dirty="0">
                <a:solidFill>
                  <a:srgbClr val="0070C0"/>
                </a:solidFill>
              </a:rPr>
              <a:t>자체 개발 기술을 확보하여 자율주행 제어 </a:t>
            </a:r>
            <a:r>
              <a:rPr lang="en-US" altLang="ko-KR" b="1" dirty="0">
                <a:solidFill>
                  <a:srgbClr val="0070C0"/>
                </a:solidFill>
              </a:rPr>
              <a:t>Interface </a:t>
            </a:r>
            <a:r>
              <a:rPr lang="ko-KR" altLang="en-US" b="1" dirty="0">
                <a:solidFill>
                  <a:srgbClr val="0070C0"/>
                </a:solidFill>
              </a:rPr>
              <a:t>설계 하는데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효율적 설계와 장애발생시 빠른 대응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r>
              <a:rPr lang="ko-KR" altLang="en-US" b="1" dirty="0">
                <a:solidFill>
                  <a:srgbClr val="0070C0"/>
                </a:solidFill>
              </a:rPr>
              <a:t> 안정적 자율주행 </a:t>
            </a:r>
            <a:r>
              <a:rPr lang="en-US" altLang="ko-KR" b="1" dirty="0">
                <a:solidFill>
                  <a:srgbClr val="0070C0"/>
                </a:solidFill>
              </a:rPr>
              <a:t>Know-How </a:t>
            </a:r>
            <a:r>
              <a:rPr lang="ko-KR" altLang="en-US" b="1" dirty="0">
                <a:solidFill>
                  <a:srgbClr val="0070C0"/>
                </a:solidFill>
              </a:rPr>
              <a:t>기술 확보 기대 </a:t>
            </a:r>
          </a:p>
        </p:txBody>
      </p:sp>
    </p:spTree>
    <p:extLst>
      <p:ext uri="{BB962C8B-B14F-4D97-AF65-F5344CB8AC3E}">
        <p14:creationId xmlns:p14="http://schemas.microsoft.com/office/powerpoint/2010/main" val="178893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182B-20E7-4420-9DC4-5554D48C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32" y="2470"/>
            <a:ext cx="10515600" cy="1325563"/>
          </a:xfrm>
        </p:spPr>
        <p:txBody>
          <a:bodyPr/>
          <a:lstStyle/>
          <a:p>
            <a:r>
              <a:rPr lang="en-US" altLang="ko-KR" b="1" dirty="0"/>
              <a:t>HMI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CEFD84-7B15-4C6E-8D98-4C46D35C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909" y="2677883"/>
            <a:ext cx="3885286" cy="25986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31ED68-00A1-4254-8619-E522696E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649" y="4266836"/>
            <a:ext cx="1646112" cy="903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917CC0-FBAA-41CC-BCFF-DB6D67CD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05" y="5523369"/>
            <a:ext cx="2108745" cy="10993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97A098-5E85-47B1-951C-7A58CDC11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5631" y="4285202"/>
            <a:ext cx="1572819" cy="111262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F0B5AC-5854-4F2C-B99A-AA63AB44484D}"/>
              </a:ext>
            </a:extLst>
          </p:cNvPr>
          <p:cNvSpPr/>
          <p:nvPr/>
        </p:nvSpPr>
        <p:spPr>
          <a:xfrm>
            <a:off x="3223822" y="4779178"/>
            <a:ext cx="496463" cy="34046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BT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97A23-FC6F-4CDD-A2D7-E5E9952EE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665" y="5351938"/>
            <a:ext cx="2108745" cy="13231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9480DD-AD5D-497E-9054-886F2D460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002" y="3122096"/>
            <a:ext cx="1167898" cy="93035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59A2C3D-F800-4C71-987D-5CEC88DC0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59" y="2677883"/>
            <a:ext cx="1157765" cy="83359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BE31D2F-8138-4073-85B2-C8874FC1E2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259" y="3586428"/>
            <a:ext cx="1157765" cy="86167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B511C13-BD05-4CE8-BBF6-4EE73B9A0B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259" y="4532957"/>
            <a:ext cx="1156266" cy="586689"/>
          </a:xfrm>
          <a:prstGeom prst="rect">
            <a:avLst/>
          </a:prstGeom>
        </p:spPr>
      </p:pic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0C957D02-84EF-41A1-98F4-5117F6BB54D5}"/>
              </a:ext>
            </a:extLst>
          </p:cNvPr>
          <p:cNvCxnSpPr>
            <a:cxnSpLocks/>
          </p:cNvCxnSpPr>
          <p:nvPr/>
        </p:nvCxnSpPr>
        <p:spPr>
          <a:xfrm rot="10800000">
            <a:off x="2598385" y="2494288"/>
            <a:ext cx="7185805" cy="729463"/>
          </a:xfrm>
          <a:prstGeom prst="bentConnector3">
            <a:avLst>
              <a:gd name="adj1" fmla="val 2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297E35B-F06A-46FF-8A3B-D748154F12F8}"/>
              </a:ext>
            </a:extLst>
          </p:cNvPr>
          <p:cNvCxnSpPr>
            <a:cxnSpLocks/>
          </p:cNvCxnSpPr>
          <p:nvPr/>
        </p:nvCxnSpPr>
        <p:spPr>
          <a:xfrm flipH="1">
            <a:off x="2589084" y="2494284"/>
            <a:ext cx="2302" cy="3627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7C6A9AE-58A5-49EE-8685-2D3FAB9E6E30}"/>
              </a:ext>
            </a:extLst>
          </p:cNvPr>
          <p:cNvSpPr txBox="1"/>
          <p:nvPr/>
        </p:nvSpPr>
        <p:spPr>
          <a:xfrm>
            <a:off x="597436" y="3699938"/>
            <a:ext cx="588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HDMI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Switch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0D7126A-DD91-479B-9E24-FBE5E5A0D831}"/>
              </a:ext>
            </a:extLst>
          </p:cNvPr>
          <p:cNvSpPr txBox="1"/>
          <p:nvPr/>
        </p:nvSpPr>
        <p:spPr>
          <a:xfrm>
            <a:off x="1181717" y="4122942"/>
            <a:ext cx="537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CAN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Tx/Rx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6AA555-DBF8-48F0-B2C3-4A2695EB6D39}"/>
              </a:ext>
            </a:extLst>
          </p:cNvPr>
          <p:cNvSpPr txBox="1"/>
          <p:nvPr/>
        </p:nvSpPr>
        <p:spPr>
          <a:xfrm>
            <a:off x="690162" y="2494285"/>
            <a:ext cx="928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ODROID-N2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0CBED564-71FF-408D-9AEE-44D2E14FF7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6444" y="1562909"/>
            <a:ext cx="1895475" cy="52387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5A062B85-EAB0-4AE4-91AD-20312B87B8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758637" y="917063"/>
            <a:ext cx="837180" cy="1276350"/>
          </a:xfrm>
          <a:prstGeom prst="rect">
            <a:avLst/>
          </a:prstGeom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E2C697E-1B45-4CD9-AE89-477361FE980B}"/>
              </a:ext>
            </a:extLst>
          </p:cNvPr>
          <p:cNvCxnSpPr>
            <a:cxnSpLocks/>
          </p:cNvCxnSpPr>
          <p:nvPr/>
        </p:nvCxnSpPr>
        <p:spPr>
          <a:xfrm flipV="1">
            <a:off x="9979951" y="2077525"/>
            <a:ext cx="0" cy="114622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2F3C4818-1677-4DD0-9D6F-F903B6134C21}"/>
              </a:ext>
            </a:extLst>
          </p:cNvPr>
          <p:cNvCxnSpPr>
            <a:cxnSpLocks/>
          </p:cNvCxnSpPr>
          <p:nvPr/>
        </p:nvCxnSpPr>
        <p:spPr>
          <a:xfrm rot="5400000" flipH="1">
            <a:off x="10611994" y="1641244"/>
            <a:ext cx="127105" cy="999664"/>
          </a:xfrm>
          <a:prstGeom prst="bentConnector4">
            <a:avLst>
              <a:gd name="adj1" fmla="val -179851"/>
              <a:gd name="adj2" fmla="val 99185"/>
            </a:avLst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1EBDF46-97A9-4369-B608-A52F68DF9B2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97074" y="2323974"/>
            <a:ext cx="3497263" cy="1864964"/>
          </a:xfrm>
          <a:prstGeom prst="bentConnector3">
            <a:avLst>
              <a:gd name="adj1" fmla="val 88562"/>
            </a:avLst>
          </a:prstGeom>
          <a:ln w="254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B03637A-74FE-4841-BF2E-81E34010BD01}"/>
              </a:ext>
            </a:extLst>
          </p:cNvPr>
          <p:cNvCxnSpPr>
            <a:cxnSpLocks/>
          </p:cNvCxnSpPr>
          <p:nvPr/>
        </p:nvCxnSpPr>
        <p:spPr>
          <a:xfrm flipV="1">
            <a:off x="9194336" y="2077524"/>
            <a:ext cx="0" cy="2464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4E2A1B7-7E55-4A3A-872E-A07ED784B362}"/>
              </a:ext>
            </a:extLst>
          </p:cNvPr>
          <p:cNvSpPr txBox="1"/>
          <p:nvPr/>
        </p:nvSpPr>
        <p:spPr>
          <a:xfrm>
            <a:off x="6894359" y="5160505"/>
            <a:ext cx="1223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LabView </a:t>
            </a:r>
            <a:r>
              <a:rPr lang="ko-KR" altLang="en-US" sz="1200" b="1" dirty="0"/>
              <a:t>화면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DB9912-B5DD-4E59-ABF3-D1347CC6D4C7}"/>
              </a:ext>
            </a:extLst>
          </p:cNvPr>
          <p:cNvSpPr txBox="1"/>
          <p:nvPr/>
        </p:nvSpPr>
        <p:spPr>
          <a:xfrm>
            <a:off x="3600495" y="2228648"/>
            <a:ext cx="1792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LabView (HDMI)</a:t>
            </a:r>
            <a:endParaRPr lang="ko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91B231-93E9-45AE-8CC4-BBE0933B8F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7267" y="3223751"/>
            <a:ext cx="1181331" cy="74111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222C507-DD8C-422C-B8FC-FFDE457AB6A7}"/>
              </a:ext>
            </a:extLst>
          </p:cNvPr>
          <p:cNvSpPr txBox="1"/>
          <p:nvPr/>
        </p:nvSpPr>
        <p:spPr>
          <a:xfrm>
            <a:off x="7364471" y="2063505"/>
            <a:ext cx="1792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LAN</a:t>
            </a:r>
            <a:endParaRPr lang="ko-KR" altLang="en-US" sz="1200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6B93089-3F85-485C-8864-BB1F09C6A80B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7445705" y="3964869"/>
            <a:ext cx="862228" cy="301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8C83CEF-AD09-4819-A93B-01D9D5C7E364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307933" y="3964869"/>
            <a:ext cx="1244108" cy="32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3D609659-D440-46D1-BE25-8D62C9198D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8985" y="2740506"/>
            <a:ext cx="947425" cy="447675"/>
          </a:xfrm>
          <a:prstGeom prst="rect">
            <a:avLst/>
          </a:prstGeom>
        </p:spPr>
      </p:pic>
      <p:sp>
        <p:nvSpPr>
          <p:cNvPr id="30" name="화살표: 위로 굽음 29">
            <a:extLst>
              <a:ext uri="{FF2B5EF4-FFF2-40B4-BE49-F238E27FC236}">
                <a16:creationId xmlns:a16="http://schemas.microsoft.com/office/drawing/2014/main" id="{76217E4F-AEE5-4986-A2E7-079A25CCB3ED}"/>
              </a:ext>
            </a:extLst>
          </p:cNvPr>
          <p:cNvSpPr/>
          <p:nvPr/>
        </p:nvSpPr>
        <p:spPr>
          <a:xfrm rot="10800000" flipH="1">
            <a:off x="3998384" y="2955864"/>
            <a:ext cx="4403329" cy="248839"/>
          </a:xfrm>
          <a:prstGeom prst="bent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7AF785-AB88-498B-BC31-1D3F63A78166}"/>
              </a:ext>
            </a:extLst>
          </p:cNvPr>
          <p:cNvSpPr txBox="1"/>
          <p:nvPr/>
        </p:nvSpPr>
        <p:spPr>
          <a:xfrm>
            <a:off x="6650927" y="2702718"/>
            <a:ext cx="713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HDMI</a:t>
            </a:r>
            <a:endParaRPr lang="ko-KR" altLang="en-US" sz="12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A17B1F-7BE5-4FE6-A83A-1FA3AA8854E5}"/>
              </a:ext>
            </a:extLst>
          </p:cNvPr>
          <p:cNvSpPr/>
          <p:nvPr/>
        </p:nvSpPr>
        <p:spPr>
          <a:xfrm>
            <a:off x="9396002" y="3700878"/>
            <a:ext cx="136263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AD PC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A3D819-37F4-485C-ACFA-5789E345C650}"/>
              </a:ext>
            </a:extLst>
          </p:cNvPr>
          <p:cNvSpPr txBox="1"/>
          <p:nvPr/>
        </p:nvSpPr>
        <p:spPr>
          <a:xfrm>
            <a:off x="8307932" y="460358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OR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6D42F1-3DC0-45BF-B48E-41971C8BE9B2}"/>
              </a:ext>
            </a:extLst>
          </p:cNvPr>
          <p:cNvSpPr txBox="1"/>
          <p:nvPr/>
        </p:nvSpPr>
        <p:spPr>
          <a:xfrm>
            <a:off x="838200" y="1029635"/>
            <a:ext cx="10669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HMI</a:t>
            </a:r>
            <a:r>
              <a:rPr lang="ko-KR" altLang="en-US" b="1" dirty="0">
                <a:solidFill>
                  <a:srgbClr val="0070C0"/>
                </a:solidFill>
              </a:rPr>
              <a:t> 기능은 </a:t>
            </a:r>
            <a:r>
              <a:rPr lang="en-US" altLang="ko-KR" b="1" dirty="0">
                <a:solidFill>
                  <a:srgbClr val="0070C0"/>
                </a:solidFill>
              </a:rPr>
              <a:t>AD/ECU</a:t>
            </a:r>
            <a:r>
              <a:rPr lang="ko-KR" altLang="en-US" b="1" dirty="0">
                <a:solidFill>
                  <a:srgbClr val="0070C0"/>
                </a:solidFill>
              </a:rPr>
              <a:t> 통신하여 정보를 처리하고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서버와 데이터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차량정보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운전자</a:t>
            </a:r>
            <a:r>
              <a:rPr lang="en-US" altLang="ko-KR" b="1" dirty="0">
                <a:solidFill>
                  <a:srgbClr val="0070C0"/>
                </a:solidFill>
              </a:rPr>
              <a:t>/</a:t>
            </a:r>
            <a:r>
              <a:rPr lang="ko-KR" altLang="en-US" b="1" dirty="0">
                <a:solidFill>
                  <a:srgbClr val="0070C0"/>
                </a:solidFill>
              </a:rPr>
              <a:t>승객 설정 정보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ko-KR" altLang="en-US" b="1" dirty="0">
                <a:solidFill>
                  <a:srgbClr val="0070C0"/>
                </a:solidFill>
              </a:rPr>
              <a:t>를 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연계를 한다</a:t>
            </a:r>
            <a:r>
              <a:rPr lang="en-US" altLang="ko-KR" b="1" dirty="0">
                <a:solidFill>
                  <a:srgbClr val="0070C0"/>
                </a:solidFill>
              </a:rPr>
              <a:t>. HDMI </a:t>
            </a:r>
            <a:r>
              <a:rPr lang="ko-KR" altLang="en-US" b="1" dirty="0">
                <a:solidFill>
                  <a:srgbClr val="0070C0"/>
                </a:solidFill>
              </a:rPr>
              <a:t>영상 분배 기능으로 </a:t>
            </a:r>
            <a:r>
              <a:rPr lang="en-US" altLang="ko-KR" b="1" dirty="0">
                <a:solidFill>
                  <a:srgbClr val="0070C0"/>
                </a:solidFill>
              </a:rPr>
              <a:t>AD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PC</a:t>
            </a:r>
            <a:r>
              <a:rPr lang="ko-KR" altLang="en-US" b="1" dirty="0">
                <a:solidFill>
                  <a:srgbClr val="0070C0"/>
                </a:solidFill>
              </a:rPr>
              <a:t> 화면과 </a:t>
            </a:r>
            <a:r>
              <a:rPr lang="en-US" altLang="ko-KR" b="1" dirty="0">
                <a:solidFill>
                  <a:srgbClr val="0070C0"/>
                </a:solidFill>
              </a:rPr>
              <a:t>HMI</a:t>
            </a:r>
            <a:r>
              <a:rPr lang="ko-KR" altLang="en-US" b="1" dirty="0">
                <a:solidFill>
                  <a:srgbClr val="0070C0"/>
                </a:solidFill>
              </a:rPr>
              <a:t>화면을 </a:t>
            </a:r>
            <a:r>
              <a:rPr lang="ko-KR" altLang="en-US" b="1" dirty="0" err="1">
                <a:solidFill>
                  <a:srgbClr val="0070C0"/>
                </a:solidFill>
              </a:rPr>
              <a:t>스위칭하여</a:t>
            </a:r>
            <a:r>
              <a:rPr lang="ko-KR" altLang="en-US" b="1" dirty="0">
                <a:solidFill>
                  <a:srgbClr val="0070C0"/>
                </a:solidFill>
              </a:rPr>
              <a:t> 모니터에 표시 한다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b="1" dirty="0">
                <a:solidFill>
                  <a:srgbClr val="0070C0"/>
                </a:solidFill>
              </a:rPr>
              <a:t>BT</a:t>
            </a:r>
            <a:r>
              <a:rPr lang="ko-KR" altLang="en-US" b="1" dirty="0">
                <a:solidFill>
                  <a:srgbClr val="0070C0"/>
                </a:solidFill>
              </a:rPr>
              <a:t> 통신으로 승객</a:t>
            </a:r>
            <a:r>
              <a:rPr lang="en-US" altLang="ko-KR" b="1" dirty="0">
                <a:solidFill>
                  <a:srgbClr val="0070C0"/>
                </a:solidFill>
              </a:rPr>
              <a:t>HMI </a:t>
            </a:r>
            <a:r>
              <a:rPr lang="ko-KR" altLang="en-US" b="1" dirty="0">
                <a:solidFill>
                  <a:srgbClr val="0070C0"/>
                </a:solidFill>
              </a:rPr>
              <a:t>단말과 정보를 연계 한다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r>
              <a:rPr lang="ko-KR" altLang="en-US" b="1" dirty="0">
                <a:solidFill>
                  <a:srgbClr val="0070C0"/>
                </a:solidFill>
              </a:rPr>
              <a:t>  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b="1" dirty="0">
                <a:solidFill>
                  <a:srgbClr val="0070C0"/>
                </a:solidFill>
              </a:rPr>
              <a:t> 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421EE-331F-4F89-88D4-00FAF1DEBC28}"/>
              </a:ext>
            </a:extLst>
          </p:cNvPr>
          <p:cNvSpPr txBox="1"/>
          <p:nvPr/>
        </p:nvSpPr>
        <p:spPr>
          <a:xfrm>
            <a:off x="8010574" y="3621833"/>
            <a:ext cx="1000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모니터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665951E-6E45-448C-93EF-28A55337D3D5}"/>
              </a:ext>
            </a:extLst>
          </p:cNvPr>
          <p:cNvSpPr/>
          <p:nvPr/>
        </p:nvSpPr>
        <p:spPr>
          <a:xfrm>
            <a:off x="8765631" y="5154596"/>
            <a:ext cx="164520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운전자 </a:t>
            </a:r>
            <a:r>
              <a:rPr lang="en-US" altLang="ko-KR" sz="1200" b="1" dirty="0">
                <a:solidFill>
                  <a:schemeClr val="tx1"/>
                </a:solidFill>
              </a:rPr>
              <a:t>HMI </a:t>
            </a:r>
            <a:r>
              <a:rPr lang="ko-KR" altLang="en-US" sz="1200" b="1" dirty="0">
                <a:solidFill>
                  <a:schemeClr val="tx1"/>
                </a:solidFill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370107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5179</TotalTime>
  <Words>1250</Words>
  <Application>Microsoft Office PowerPoint</Application>
  <PresentationFormat>와이드스크린</PresentationFormat>
  <Paragraphs>297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산업인공지능개론  Report : Durable Rules 실습</vt:lpstr>
      <vt:lpstr>전원시스템</vt:lpstr>
      <vt:lpstr>센서구성</vt:lpstr>
      <vt:lpstr>SML (서울대, AD 플랫폼)</vt:lpstr>
      <vt:lpstr>AutoWare (오토모스 플랫폼) [현재]</vt:lpstr>
      <vt:lpstr>AutoWare (오토모스 플랫폼) [개발계획]</vt:lpstr>
      <vt:lpstr>자율주행차 제어 메커니즘</vt:lpstr>
      <vt:lpstr>ACU</vt:lpstr>
      <vt:lpstr>HMI</vt:lpstr>
      <vt:lpstr>AXG 단말기 (ACU/HMI 통합 단말기)</vt:lpstr>
      <vt:lpstr>관제 시스템 (현재)</vt:lpstr>
      <vt:lpstr>관제 시스템 (개선 및 고도화)</vt:lpstr>
      <vt:lpstr>2021년도 개발 Roadmap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종민</dc:creator>
  <cp:lastModifiedBy>이 종민</cp:lastModifiedBy>
  <cp:revision>148</cp:revision>
  <cp:lastPrinted>2021-03-25T02:16:05Z</cp:lastPrinted>
  <dcterms:created xsi:type="dcterms:W3CDTF">2021-03-19T00:45:23Z</dcterms:created>
  <dcterms:modified xsi:type="dcterms:W3CDTF">2021-04-05T04:33:16Z</dcterms:modified>
</cp:coreProperties>
</file>